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?>
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thumbnail" Target="docProps/thumbnail.jpeg"/>
  <Relationship Id="rId3" Type="http://schemas.openxmlformats.org/package/2006/relationships/metadata/core-properties" Target="docProps/core.xml"/>
  <Relationship Id="rId4" Type="http://schemas.openxmlformats.org/officeDocument/2006/relationships/extended-properties" Target="docProps/app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?>
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presProps" Target="presProps.xml"/>
  <Relationship Id="rId3" Type="http://schemas.openxmlformats.org/officeDocument/2006/relationships/viewProps" Target="viewProps.xml"/>
  <Relationship Id="rId4" Type="http://schemas.openxmlformats.org/officeDocument/2006/relationships/theme" Target="theme/theme1.xml"/>
  <Relationship Id="rId5" Type="http://schemas.openxmlformats.org/officeDocument/2006/relationships/tableStyles" Target="tableStyles.xml"/>
  <Relationship Id="rId6" Type="http://schemas.openxmlformats.org/officeDocument/2006/relationships/slide" Target="slides/slide1.xml"/>
</Relationships>

</file>

<file path=ppt/slideLayouts/_rels/slideLayout1.xml.rels><?xml version="1.0" encoding="UTF-8"?>
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2.xml.rels><?xml version="1.0" encoding="UTF-8"?>
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3.xml.rels><?xml version="1.0" encoding="UTF-8"?>
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4.xml.rels><?xml version="1.0" encoding="UTF-8"?>
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5.xml.rels><?xml version="1.0" encoding="UTF-8"?>
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6.xml.rels><?xml version="1.0" encoding="UTF-8"?>
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7.xml.rels><?xml version="1.0" encoding="UTF-8"?>
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8.xml.rels><?xml version="1.0" encoding="UTF-8"?>
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9.xml.rels><?xml version="1.0" encoding="UTF-8"?>
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10.xml.rels><?xml version="1.0" encoding="UTF-8"?>
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11.xml.rels><?xml version="1.0" encoding="UTF-8"?>
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?>

<Relationships xmlns="http://schemas.openxmlformats.org/package/2006/relationships">
  <Relationship Id="rId1" Type="http://schemas.openxmlformats.org/officeDocument/2006/relationships/slideLayout" Target="../slideLayouts/slideLayout1.xml"/>
  <Relationship Id="rId10" Type="http://schemas.openxmlformats.org/officeDocument/2006/relationships/slideLayout" Target="../slideLayouts/slideLayout10.xml"/>
  <Relationship Id="rId11" Type="http://schemas.openxmlformats.org/officeDocument/2006/relationships/slideLayout" Target="../slideLayouts/slideLayout11.xml"/>
  <Relationship Id="rId12" Type="http://schemas.openxmlformats.org/officeDocument/2006/relationships/theme" Target="../theme/theme1.xml"/>
  <Relationship Id="rId2" Type="http://schemas.openxmlformats.org/officeDocument/2006/relationships/slideLayout" Target="../slideLayouts/slideLayout2.xml"/>
  <Relationship Id="rId3" Type="http://schemas.openxmlformats.org/officeDocument/2006/relationships/slideLayout" Target="../slideLayouts/slideLayout3.xml"/>
  <Relationship Id="rId4" Type="http://schemas.openxmlformats.org/officeDocument/2006/relationships/slideLayout" Target="../slideLayouts/slideLayout4.xml"/>
  <Relationship Id="rId5" Type="http://schemas.openxmlformats.org/officeDocument/2006/relationships/slideLayout" Target="../slideLayouts/slideLayout5.xml"/>
  <Relationship Id="rId6" Type="http://schemas.openxmlformats.org/officeDocument/2006/relationships/slideLayout" Target="../slideLayouts/slideLayout6.xml"/>
  <Relationship Id="rId7" Type="http://schemas.openxmlformats.org/officeDocument/2006/relationships/slideLayout" Target="../slideLayouts/slideLayout7.xml"/>
  <Relationship Id="rId8" Type="http://schemas.openxmlformats.org/officeDocument/2006/relationships/slideLayout" Target="../slideLayouts/slideLayout8.xml"/>
  <Relationship Id="rId9" Type="http://schemas.openxmlformats.org/officeDocument/2006/relationships/slideLayout" Target="../slideLayouts/slideLayout9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?>

<Relationships xmlns="http://schemas.openxmlformats.org/package/2006/relationships">
  <Relationship Id="rId1" Type="http://schemas.openxmlformats.org/officeDocument/2006/relationships/slideLayout" Target="../slideLayouts/slideLayout7.xml"/>
  <Relationship Id="rId2" Type="http://schemas.openxmlformats.org/officeDocument/2006/relationships/image" Target="../media/image1.jpeg"/>
</Relationships>
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1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2794000" y="635000"/>
            <a:ext cx="3568700" cy="3302000"/>
          </a:xfrm>
          <a:prstGeom prst="rect">
            <a:avLst/>
          </a:prstGeom>
        </p:spPr>
      </p:pic>
      <p:sp>
        <p:nvSpPr>
          <p:cNvPr name="TextBox 2" id="3"/>
          <p:cNvSpPr txBox="true"/>
          <p:nvPr/>
        </p:nvSpPr>
        <p:spPr>
          <a:xfrm>
            <a:off x="635000" y="4064000"/>
            <a:ext cx="7620000" cy="317500"/>
          </a:xfrm>
          <a:prstGeom prst="rect">
            <a:avLst/>
          </a:prstGeom>
        </p:spPr>
        <p:txBody>
          <a:bodyPr/>
          <a:lstStyle/>
          <a:p>
            <a:r>
              <a:rPr lang="en-US" sz="1000" i="false" baseline="0">
                <a:latin typeface="Arial"/>
              </a:rPr>
              <a:t> Figure</a:t>
            </a:r>
            <a:r>
              <a:rPr lang="en-US" sz="1000" i="false" baseline="0">
                <a:latin typeface="Arial"/>
              </a:rPr>
              <a:t> A1.</a:t>
            </a:r>
            <a:r>
              <a:rPr lang="en-US" sz="1000" i="false" baseline="0">
                <a:latin typeface="Arial"/>
              </a:rPr>
              <a:t> Food</a:t>
            </a:r>
            <a:r>
              <a:rPr lang="en-US" sz="1000" i="false" baseline="0">
                <a:latin typeface="Arial"/>
              </a:rPr>
              <a:t> intake</a:t>
            </a:r>
            <a:r>
              <a:rPr lang="en-US" sz="1000" i="false" baseline="0">
                <a:latin typeface="Arial"/>
              </a:rPr>
              <a:t> and</a:t>
            </a:r>
            <a:r>
              <a:rPr lang="en-US" sz="1000" i="false" baseline="0">
                <a:latin typeface="Arial"/>
              </a:rPr>
              <a:t> body</a:t>
            </a:r>
            <a:r>
              <a:rPr lang="en-US" sz="1000" i="false" baseline="0">
                <a:latin typeface="Arial"/>
              </a:rPr>
              <a:t> weight</a:t>
            </a:r>
            <a:r>
              <a:rPr lang="en-US" sz="1000" i="false" baseline="0">
                <a:latin typeface="Arial"/>
              </a:rPr>
              <a:t> throughout</a:t>
            </a:r>
            <a:r>
              <a:rPr lang="en-US" sz="1000" i="false" baseline="0">
                <a:latin typeface="Arial"/>
              </a:rPr>
              <a:t> leptin</a:t>
            </a:r>
            <a:r>
              <a:rPr lang="en-US" sz="1000" i="false" baseline="0">
                <a:latin typeface="Arial"/>
              </a:rPr>
              <a:t> treatment:</a:t>
            </a:r>
            <a:r>
              <a:rPr lang="en-US" sz="1000" i="false" baseline="0">
                <a:latin typeface="Arial"/>
              </a:rPr>
              <a:t> (a)</a:t>
            </a:r>
            <a:r>
              <a:rPr lang="en-US" sz="1000" i="false" baseline="0">
                <a:latin typeface="Arial"/>
              </a:rPr>
              <a:t> percent</a:t>
            </a:r>
            <a:r>
              <a:rPr lang="en-US" sz="1000" i="false" baseline="0">
                <a:latin typeface="Arial"/>
              </a:rPr>
              <a:t> change</a:t>
            </a:r>
            <a:r>
              <a:rPr lang="en-US" sz="1000" i="false" baseline="0">
                <a:latin typeface="Arial"/>
              </a:rPr>
              <a:t> of</a:t>
            </a:r>
            <a:r>
              <a:rPr lang="en-US" sz="1000" i="false" baseline="0">
                <a:latin typeface="Arial"/>
              </a:rPr>
              <a:t> food</a:t>
            </a:r>
            <a:r>
              <a:rPr lang="en-US" sz="1000" i="false" baseline="0">
                <a:latin typeface="Arial"/>
              </a:rPr>
              <a:t> intake</a:t>
            </a:r>
            <a:r>
              <a:rPr lang="en-US" sz="1000" i="false" baseline="0">
                <a:latin typeface="Arial"/>
              </a:rPr>
              <a:t> relative</a:t>
            </a:r>
            <a:r>
              <a:rPr lang="en-US" sz="1000" i="false" baseline="0">
                <a:latin typeface="Arial"/>
              </a:rPr>
              <a:t> to</a:t>
            </a:r>
            <a:r>
              <a:rPr lang="en-US" sz="1000" i="false" baseline="0">
                <a:latin typeface="Arial"/>
              </a:rPr>
              <a:t> the</a:t>
            </a:r>
            <a:r>
              <a:rPr lang="en-US" sz="1000" i="false" baseline="0">
                <a:latin typeface="Arial"/>
              </a:rPr>
              <a:t> previous</a:t>
            </a:r>
            <a:r>
              <a:rPr lang="en-US" sz="1000" i="false" baseline="0">
                <a:latin typeface="Arial"/>
              </a:rPr>
              <a:t> measurements,</a:t>
            </a:r>
            <a:r>
              <a:rPr lang="en-US" sz="1000" i="false" baseline="0">
                <a:latin typeface="Arial"/>
              </a:rPr>
              <a:t> starting</a:t>
            </a:r>
            <a:r>
              <a:rPr lang="en-US" sz="1000" i="false" baseline="0">
                <a:latin typeface="Arial"/>
              </a:rPr>
              <a:t> at</a:t>
            </a:r>
            <a:r>
              <a:rPr lang="en-US" sz="1000" i="false" baseline="0">
                <a:latin typeface="Arial"/>
              </a:rPr>
              <a:t> pre-treatment</a:t>
            </a:r>
            <a:r>
              <a:rPr lang="en-US" sz="1000" i="false" baseline="0">
                <a:latin typeface="Arial"/>
              </a:rPr>
              <a:t> on</a:t>
            </a:r>
            <a:r>
              <a:rPr lang="en-US" sz="1000" i="false" baseline="0">
                <a:latin typeface="Arial"/>
              </a:rPr>
              <a:t> day</a:t>
            </a:r>
            <a:r>
              <a:rPr lang="en-US" sz="1000" i="false" baseline="0">
                <a:latin typeface="Arial"/>
              </a:rPr>
              <a:t> 0;</a:t>
            </a:r>
            <a:r>
              <a:rPr lang="en-US" sz="1000" i="false" baseline="0">
                <a:latin typeface="Arial"/>
              </a:rPr>
              <a:t> (b)</a:t>
            </a:r>
            <a:r>
              <a:rPr lang="en-US" sz="1000" i="false" baseline="0">
                <a:latin typeface="Arial"/>
              </a:rPr>
              <a:t> percent</a:t>
            </a:r>
            <a:r>
              <a:rPr lang="en-US" sz="1000" i="false" baseline="0">
                <a:latin typeface="Arial"/>
              </a:rPr>
              <a:t> change</a:t>
            </a:r>
            <a:r>
              <a:rPr lang="en-US" sz="1000" i="false" baseline="0">
                <a:latin typeface="Arial"/>
              </a:rPr>
              <a:t> of</a:t>
            </a:r>
            <a:r>
              <a:rPr lang="en-US" sz="1000" i="false" baseline="0">
                <a:latin typeface="Arial"/>
              </a:rPr>
              <a:t> body</a:t>
            </a:r>
            <a:r>
              <a:rPr lang="en-US" sz="1000" i="false" baseline="0">
                <a:latin typeface="Arial"/>
              </a:rPr>
              <a:t> weight</a:t>
            </a:r>
            <a:r>
              <a:rPr lang="en-US" sz="1000" i="false" baseline="0">
                <a:latin typeface="Arial"/>
              </a:rPr>
              <a:t> on</a:t>
            </a:r>
            <a:r>
              <a:rPr lang="en-US" sz="1000" i="false" baseline="0">
                <a:latin typeface="Arial"/>
              </a:rPr>
              <a:t> the</a:t>
            </a:r>
            <a:r>
              <a:rPr lang="en-US" sz="1000" i="false" baseline="0">
                <a:latin typeface="Arial"/>
              </a:rPr>
              <a:t> previous</a:t>
            </a:r>
            <a:r>
              <a:rPr lang="en-US" sz="1000" i="false" baseline="0">
                <a:latin typeface="Arial"/>
              </a:rPr>
              <a:t> measurements,</a:t>
            </a:r>
            <a:r>
              <a:rPr lang="en-US" sz="1000" i="false" baseline="0">
                <a:latin typeface="Arial"/>
              </a:rPr>
              <a:t> starting</a:t>
            </a:r>
            <a:r>
              <a:rPr lang="en-US" sz="1000" i="false" baseline="0">
                <a:latin typeface="Arial"/>
              </a:rPr>
              <a:t> at</a:t>
            </a:r>
            <a:r>
              <a:rPr lang="en-US" sz="1000" i="false" baseline="0">
                <a:latin typeface="Arial"/>
              </a:rPr>
              <a:t> pre-tre...</a:t>
            </a:r>
          </a:p>
        </p:txBody>
      </p:sp>
      <p:sp>
        <p:nvSpPr>
          <p:cNvPr name="TextBox 3" id="4"/>
          <p:cNvSpPr txBox="true"/>
          <p:nvPr/>
        </p:nvSpPr>
        <p:spPr>
          <a:xfrm>
            <a:off x="635000" y="4889500"/>
            <a:ext cx="7620000" cy="254000"/>
          </a:xfrm>
          <a:prstGeom prst="rect">
            <a:avLst/>
          </a:prstGeom>
        </p:spPr>
        <p:txBody>
          <a:bodyPr/>
          <a:lstStyle/>
          <a:p>
            <a:r>
              <a:rPr lang="en-US" sz="1000">
                <a:latin typeface="Arial"/>
              </a:rPr>
              <a:t>Ana I. Domingos,  Jake Vaynshteyn,  Aylesse Sordillo,  Jeffrey M. Friedman</a:t>
            </a:r>
          </a:p>
        </p:txBody>
      </p:sp>
      <p:sp>
        <p:nvSpPr>
          <p:cNvPr name="TextBox 4" id="5"/>
          <p:cNvSpPr txBox="true"/>
          <p:nvPr/>
        </p:nvSpPr>
        <p:spPr>
          <a:xfrm>
            <a:off x="635000" y="5270500"/>
            <a:ext cx="7620000" cy="254000"/>
          </a:xfrm>
          <a:prstGeom prst="rect">
            <a:avLst/>
          </a:prstGeom>
        </p:spPr>
        <p:txBody>
          <a:bodyPr/>
          <a:lstStyle/>
          <a:p>
            <a:r>
              <a:rPr lang="en-US" sz="1000" i="false" baseline="0" b="true">
                <a:latin typeface="Arial"/>
              </a:rPr>
              <a:t> The</a:t>
            </a:r>
            <a:r>
              <a:rPr lang="en-US" sz="1000" i="false" baseline="0" b="true">
                <a:latin typeface="Arial"/>
              </a:rPr>
              <a:t> reward</a:t>
            </a:r>
            <a:r>
              <a:rPr lang="en-US" sz="1000" i="false" baseline="0" b="true">
                <a:latin typeface="Arial"/>
              </a:rPr>
              <a:t> value</a:t>
            </a:r>
            <a:r>
              <a:rPr lang="en-US" sz="1000" i="false" baseline="0" b="true">
                <a:latin typeface="Arial"/>
              </a:rPr>
              <a:t> of</a:t>
            </a:r>
            <a:r>
              <a:rPr lang="en-US" sz="1000" i="false" baseline="0" b="true">
                <a:latin typeface="Arial"/>
              </a:rPr>
              <a:t> sucrose</a:t>
            </a:r>
            <a:r>
              <a:rPr lang="en-US" sz="1000" i="false" baseline="0" b="true">
                <a:latin typeface="Arial"/>
              </a:rPr>
              <a:t> in</a:t>
            </a:r>
            <a:r>
              <a:rPr lang="en-US" sz="1000" i="false" baseline="0" b="true">
                <a:latin typeface="Arial"/>
              </a:rPr>
              <a:t> leptin-deficient</a:t>
            </a:r>
            <a:r>
              <a:rPr lang="en-US" sz="1000" i="false" baseline="0" b="true">
                <a:latin typeface="Arial"/>
              </a:rPr>
              <a:t> obese</a:t>
            </a:r>
            <a:r>
              <a:rPr lang="en-US" sz="1000" i="false" baseline="0" b="true">
                <a:latin typeface="Arial"/>
              </a:rPr>
              <a:t> mice</a:t>
            </a:r>
          </a:p>
        </p:txBody>
      </p:sp>
      <p:sp>
        <p:nvSpPr>
          <p:cNvPr name="TextBox 5" id="6"/>
          <p:cNvSpPr txBox="true"/>
          <p:nvPr/>
        </p:nvSpPr>
        <p:spPr>
          <a:xfrm>
            <a:off x="635000" y="5651500"/>
            <a:ext cx="7620000" cy="254000"/>
          </a:xfrm>
          <a:prstGeom prst="rect">
            <a:avLst/>
          </a:prstGeom>
        </p:spPr>
        <p:txBody>
          <a:bodyPr/>
          <a:lstStyle/>
          <a:p>
            <a:r>
              <a:rPr lang="en-US" sz="1000">
                <a:latin typeface="Arial"/>
              </a:rPr>
              <a:t>Molecular Metabolism, Volume 3, Issue 1, 2014, 73–80</a:t>
            </a:r>
          </a:p>
        </p:txBody>
      </p:sp>
      <p:sp>
        <p:nvSpPr>
          <p:cNvPr name="TextBox 6" id="7"/>
          <p:cNvSpPr txBox="true"/>
          <p:nvPr/>
        </p:nvSpPr>
        <p:spPr>
          <a:xfrm>
            <a:off x="635000" y="6032500"/>
            <a:ext cx="7620000" cy="254000"/>
          </a:xfrm>
          <a:prstGeom prst="rect">
            <a:avLst/>
          </a:prstGeom>
        </p:spPr>
        <p:txBody>
          <a:bodyPr/>
          <a:lstStyle/>
          <a:p>
            <a:r>
              <a:rPr lang="en-US" sz="1000">
                <a:latin typeface="Arial"/>
              </a:rPr>
              <a:t>http://dx.doi.org/10.1016/j.molmet.2013.10.007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oreProperties xmlns="http://schemas.openxmlformats.org/package/2006/metadata/core-properties"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revision>1</revision>
</coreProperties>
</file>