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906000" type="A4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339933"/>
    <a:srgbClr val="CCCC00"/>
    <a:srgbClr val="993300"/>
    <a:srgbClr val="996600"/>
    <a:srgbClr val="CC0066"/>
    <a:srgbClr val="990099"/>
    <a:srgbClr val="0066FF"/>
    <a:srgbClr val="0099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-2790" y="-120"/>
      </p:cViewPr>
      <p:guideLst>
        <p:guide orient="horz" pos="3709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6AA87E-A93C-4CBE-8C1A-54B446076FCF}" type="datetimeFigureOut">
              <a:rPr lang="pt-PT" smtClean="0"/>
              <a:pPr/>
              <a:t>04-09-2013</a:t>
            </a:fld>
            <a:endParaRPr lang="pt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549629-D234-4487-8C91-B29D4FC443E6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17147153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41550" y="685800"/>
            <a:ext cx="23749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549629-D234-4487-8C91-B29D4FC443E6}" type="slidenum">
              <a:rPr lang="pt-PT" smtClean="0"/>
              <a:pPr/>
              <a:t>1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33100439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054B3-560F-4658-85EE-F770E048665B}" type="datetimeFigureOut">
              <a:rPr lang="pt-PT" smtClean="0"/>
              <a:pPr/>
              <a:t>04-09-2013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6F199-FAE1-44CF-A561-444B2B71012D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1912395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054B3-560F-4658-85EE-F770E048665B}" type="datetimeFigureOut">
              <a:rPr lang="pt-PT" smtClean="0"/>
              <a:pPr/>
              <a:t>04-09-2013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6F199-FAE1-44CF-A561-444B2B71012D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3216021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054B3-560F-4658-85EE-F770E048665B}" type="datetimeFigureOut">
              <a:rPr lang="pt-PT" smtClean="0"/>
              <a:pPr/>
              <a:t>04-09-2013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6F199-FAE1-44CF-A561-444B2B71012D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352607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054B3-560F-4658-85EE-F770E048665B}" type="datetimeFigureOut">
              <a:rPr lang="pt-PT" smtClean="0"/>
              <a:pPr/>
              <a:t>04-09-2013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6F199-FAE1-44CF-A561-444B2B71012D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567513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054B3-560F-4658-85EE-F770E048665B}" type="datetimeFigureOut">
              <a:rPr lang="pt-PT" smtClean="0"/>
              <a:pPr/>
              <a:t>04-09-2013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6F199-FAE1-44CF-A561-444B2B71012D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2797953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054B3-560F-4658-85EE-F770E048665B}" type="datetimeFigureOut">
              <a:rPr lang="pt-PT" smtClean="0"/>
              <a:pPr/>
              <a:t>04-09-2013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6F199-FAE1-44CF-A561-444B2B71012D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1709652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054B3-560F-4658-85EE-F770E048665B}" type="datetimeFigureOut">
              <a:rPr lang="pt-PT" smtClean="0"/>
              <a:pPr/>
              <a:t>04-09-2013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6F199-FAE1-44CF-A561-444B2B71012D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1485431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054B3-560F-4658-85EE-F770E048665B}" type="datetimeFigureOut">
              <a:rPr lang="pt-PT" smtClean="0"/>
              <a:pPr/>
              <a:t>04-09-2013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6F199-FAE1-44CF-A561-444B2B71012D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265285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054B3-560F-4658-85EE-F770E048665B}" type="datetimeFigureOut">
              <a:rPr lang="pt-PT" smtClean="0"/>
              <a:pPr/>
              <a:t>04-09-2013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6F199-FAE1-44CF-A561-444B2B71012D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48094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054B3-560F-4658-85EE-F770E048665B}" type="datetimeFigureOut">
              <a:rPr lang="pt-PT" smtClean="0"/>
              <a:pPr/>
              <a:t>04-09-2013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6F199-FAE1-44CF-A561-444B2B71012D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127822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054B3-560F-4658-85EE-F770E048665B}" type="datetimeFigureOut">
              <a:rPr lang="pt-PT" smtClean="0"/>
              <a:pPr/>
              <a:t>04-09-2013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6F199-FAE1-44CF-A561-444B2B71012D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207148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1054B3-560F-4658-85EE-F770E048665B}" type="datetimeFigureOut">
              <a:rPr lang="pt-PT" smtClean="0"/>
              <a:pPr/>
              <a:t>04-09-2013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C6F199-FAE1-44CF-A561-444B2B71012D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3291945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na.affrc.go.jp/PLACE/index.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extBox 139"/>
          <p:cNvSpPr txBox="1"/>
          <p:nvPr/>
        </p:nvSpPr>
        <p:spPr>
          <a:xfrm>
            <a:off x="619125" y="7162800"/>
            <a:ext cx="5724526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0" dirty="0" smtClean="0">
                <a:latin typeface="Arial" pitchFamily="34" charset="0"/>
                <a:cs typeface="Arial" pitchFamily="34" charset="0"/>
              </a:rPr>
              <a:t>Figure S5. Representative of GCC-box transcription factors binding domains present in </a:t>
            </a:r>
            <a:r>
              <a:rPr lang="en-US" sz="1100" dirty="0" err="1" smtClean="0">
                <a:latin typeface="Arial" pitchFamily="34" charset="0"/>
                <a:cs typeface="Arial" pitchFamily="34" charset="0"/>
              </a:rPr>
              <a:t>promotor</a:t>
            </a:r>
            <a:r>
              <a:rPr lang="en-US" sz="1100" dirty="0" smtClean="0">
                <a:latin typeface="Arial" pitchFamily="34" charset="0"/>
                <a:cs typeface="Arial" pitchFamily="34" charset="0"/>
              </a:rPr>
              <a:t> genes commonly expressed in WDS and HS with log2 fold change higher than three in at least one experimental condition (Supplementary Fig. 10). Binding sites were annotated through PLACE (</a:t>
            </a:r>
            <a:r>
              <a:rPr lang="pt-PT" sz="1100" dirty="0" smtClean="0">
                <a:latin typeface="Arial" pitchFamily="34" charset="0"/>
                <a:cs typeface="Arial" pitchFamily="34" charset="0"/>
                <a:hlinkClick r:id="rId3"/>
              </a:rPr>
              <a:t>http://www.dna.affrc.go.jp/PLACE/index.html</a:t>
            </a:r>
            <a:r>
              <a:rPr lang="pt-PT" sz="1100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en-US" sz="1100" dirty="0" smtClean="0">
                <a:latin typeface="Arial" pitchFamily="34" charset="0"/>
                <a:cs typeface="Arial" pitchFamily="34" charset="0"/>
              </a:rPr>
              <a:t> (Higo et al. 1999) and </a:t>
            </a:r>
            <a:r>
              <a:rPr lang="en-US" sz="1100" dirty="0" err="1" smtClean="0">
                <a:latin typeface="Arial" pitchFamily="34" charset="0"/>
                <a:cs typeface="Arial" pitchFamily="34" charset="0"/>
              </a:rPr>
              <a:t>Prosite</a:t>
            </a:r>
            <a:r>
              <a:rPr lang="en-US" sz="1100" dirty="0" smtClean="0">
                <a:latin typeface="Arial" pitchFamily="34" charset="0"/>
                <a:cs typeface="Arial" pitchFamily="34" charset="0"/>
              </a:rPr>
              <a:t> (http://prosite.expasy.org/) (</a:t>
            </a:r>
            <a:r>
              <a:rPr lang="pt-PT" sz="1100" dirty="0" err="1" smtClean="0">
                <a:latin typeface="Arial" pitchFamily="34" charset="0"/>
                <a:cs typeface="Arial" pitchFamily="34" charset="0"/>
              </a:rPr>
              <a:t>Sigrist</a:t>
            </a:r>
            <a:r>
              <a:rPr lang="pt-PT" sz="1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t-PT" sz="1100" dirty="0" err="1" smtClean="0">
                <a:latin typeface="Arial" pitchFamily="34" charset="0"/>
                <a:cs typeface="Arial" pitchFamily="34" charset="0"/>
              </a:rPr>
              <a:t>et</a:t>
            </a:r>
            <a:r>
              <a:rPr lang="pt-PT" sz="1100" dirty="0" smtClean="0">
                <a:latin typeface="Arial" pitchFamily="34" charset="0"/>
                <a:cs typeface="Arial" pitchFamily="34" charset="0"/>
              </a:rPr>
              <a:t> al.2012</a:t>
            </a:r>
            <a:r>
              <a:rPr lang="pt-PT" sz="1100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en-US" sz="1100" dirty="0" smtClean="0">
                <a:latin typeface="Arial" pitchFamily="34" charset="0"/>
                <a:cs typeface="Arial" pitchFamily="34" charset="0"/>
              </a:rPr>
              <a:t>along 1000 base pair upstream of the target gene (arrow in red).</a:t>
            </a:r>
            <a:endParaRPr lang="pt-PT" sz="11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n-US" sz="11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809625" y="8572500"/>
            <a:ext cx="53625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000" dirty="0" err="1" smtClean="0">
                <a:latin typeface="Arial" pitchFamily="34" charset="0"/>
                <a:cs typeface="Arial" pitchFamily="34" charset="0"/>
              </a:rPr>
              <a:t>Reference</a:t>
            </a:r>
            <a:r>
              <a:rPr lang="pt-PT" sz="10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algn="just"/>
            <a:r>
              <a:rPr lang="pt-PT" sz="1000" dirty="0" err="1" smtClean="0">
                <a:latin typeface="Arial" pitchFamily="34" charset="0"/>
                <a:cs typeface="Arial" pitchFamily="34" charset="0"/>
              </a:rPr>
              <a:t>Sigrist</a:t>
            </a:r>
            <a:r>
              <a:rPr lang="pt-PT" sz="1000" dirty="0" smtClean="0">
                <a:latin typeface="Arial" pitchFamily="34" charset="0"/>
                <a:cs typeface="Arial" pitchFamily="34" charset="0"/>
              </a:rPr>
              <a:t> CJA, de Castro E, </a:t>
            </a:r>
            <a:r>
              <a:rPr lang="pt-PT" sz="1000" dirty="0" err="1" smtClean="0">
                <a:latin typeface="Arial" pitchFamily="34" charset="0"/>
                <a:cs typeface="Arial" pitchFamily="34" charset="0"/>
              </a:rPr>
              <a:t>Cerutti</a:t>
            </a:r>
            <a:r>
              <a:rPr lang="pt-PT" sz="1000" dirty="0" smtClean="0">
                <a:latin typeface="Arial" pitchFamily="34" charset="0"/>
                <a:cs typeface="Arial" pitchFamily="34" charset="0"/>
              </a:rPr>
              <a:t> L, Cuche BA, </a:t>
            </a:r>
            <a:r>
              <a:rPr lang="pt-PT" sz="1000" dirty="0" err="1" smtClean="0">
                <a:latin typeface="Arial" pitchFamily="34" charset="0"/>
                <a:cs typeface="Arial" pitchFamily="34" charset="0"/>
              </a:rPr>
              <a:t>Hulo</a:t>
            </a:r>
            <a:r>
              <a:rPr lang="pt-PT" sz="1000" dirty="0" smtClean="0">
                <a:latin typeface="Arial" pitchFamily="34" charset="0"/>
                <a:cs typeface="Arial" pitchFamily="34" charset="0"/>
              </a:rPr>
              <a:t> N, Bridge A, </a:t>
            </a:r>
            <a:r>
              <a:rPr lang="pt-PT" sz="1000" dirty="0" err="1" smtClean="0">
                <a:latin typeface="Arial" pitchFamily="34" charset="0"/>
                <a:cs typeface="Arial" pitchFamily="34" charset="0"/>
              </a:rPr>
              <a:t>Bougueleret</a:t>
            </a:r>
            <a:r>
              <a:rPr lang="pt-PT" sz="1000" dirty="0" smtClean="0">
                <a:latin typeface="Arial" pitchFamily="34" charset="0"/>
                <a:cs typeface="Arial" pitchFamily="34" charset="0"/>
              </a:rPr>
              <a:t> L, </a:t>
            </a:r>
            <a:r>
              <a:rPr lang="pt-PT" sz="1000" dirty="0" err="1" smtClean="0">
                <a:latin typeface="Arial" pitchFamily="34" charset="0"/>
                <a:cs typeface="Arial" pitchFamily="34" charset="0"/>
              </a:rPr>
              <a:t>Xenarios</a:t>
            </a:r>
            <a:r>
              <a:rPr lang="pt-PT" sz="1000" dirty="0" smtClean="0">
                <a:latin typeface="Arial" pitchFamily="34" charset="0"/>
                <a:cs typeface="Arial" pitchFamily="34" charset="0"/>
              </a:rPr>
              <a:t> I (2012) New </a:t>
            </a:r>
            <a:r>
              <a:rPr lang="pt-PT" sz="1000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pt-PT" sz="1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t-PT" sz="1000" dirty="0" err="1" smtClean="0">
                <a:latin typeface="Arial" pitchFamily="34" charset="0"/>
                <a:cs typeface="Arial" pitchFamily="34" charset="0"/>
              </a:rPr>
              <a:t>continuing</a:t>
            </a:r>
            <a:r>
              <a:rPr lang="pt-PT" sz="1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t-PT" sz="1000" dirty="0" err="1" smtClean="0">
                <a:latin typeface="Arial" pitchFamily="34" charset="0"/>
                <a:cs typeface="Arial" pitchFamily="34" charset="0"/>
              </a:rPr>
              <a:t>developments</a:t>
            </a:r>
            <a:r>
              <a:rPr lang="pt-PT" sz="1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t-PT" sz="1000" dirty="0" err="1" smtClean="0">
                <a:latin typeface="Arial" pitchFamily="34" charset="0"/>
                <a:cs typeface="Arial" pitchFamily="34" charset="0"/>
              </a:rPr>
              <a:t>at</a:t>
            </a:r>
            <a:r>
              <a:rPr lang="pt-PT" sz="1000" dirty="0" smtClean="0">
                <a:latin typeface="Arial" pitchFamily="34" charset="0"/>
                <a:cs typeface="Arial" pitchFamily="34" charset="0"/>
              </a:rPr>
              <a:t> PROSITE </a:t>
            </a:r>
            <a:r>
              <a:rPr lang="pt-PT" sz="1000" dirty="0" err="1" smtClean="0">
                <a:latin typeface="Arial" pitchFamily="34" charset="0"/>
                <a:cs typeface="Arial" pitchFamily="34" charset="0"/>
              </a:rPr>
              <a:t>Nucleic</a:t>
            </a:r>
            <a:r>
              <a:rPr lang="pt-PT" sz="1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t-PT" sz="1000" dirty="0" err="1" smtClean="0">
                <a:latin typeface="Arial" pitchFamily="34" charset="0"/>
                <a:cs typeface="Arial" pitchFamily="34" charset="0"/>
              </a:rPr>
              <a:t>Acids</a:t>
            </a:r>
            <a:r>
              <a:rPr lang="pt-PT" sz="1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t-PT" sz="1000" dirty="0" err="1" smtClean="0">
                <a:latin typeface="Arial" pitchFamily="34" charset="0"/>
                <a:cs typeface="Arial" pitchFamily="34" charset="0"/>
              </a:rPr>
              <a:t>Res</a:t>
            </a:r>
            <a:r>
              <a:rPr lang="pt-PT" sz="1000" dirty="0" smtClean="0">
                <a:latin typeface="Arial" pitchFamily="34" charset="0"/>
                <a:cs typeface="Arial" pitchFamily="34" charset="0"/>
              </a:rPr>
              <a:t> 41(D1): D344–D347</a:t>
            </a:r>
            <a:r>
              <a:rPr lang="pt-PT" sz="1000" dirty="0" smtClean="0"/>
              <a:t>. </a:t>
            </a:r>
            <a:endParaRPr lang="pt-PT" sz="10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PT" sz="1000" dirty="0" err="1" smtClean="0">
                <a:latin typeface="Arial" pitchFamily="34" charset="0"/>
                <a:cs typeface="Arial" pitchFamily="34" charset="0"/>
              </a:rPr>
              <a:t>Higo</a:t>
            </a:r>
            <a:r>
              <a:rPr lang="pt-PT" sz="1000" dirty="0" smtClean="0">
                <a:latin typeface="Arial" pitchFamily="34" charset="0"/>
                <a:cs typeface="Arial" pitchFamily="34" charset="0"/>
              </a:rPr>
              <a:t> K, </a:t>
            </a:r>
            <a:r>
              <a:rPr lang="pt-PT" sz="1000" dirty="0" err="1" smtClean="0">
                <a:latin typeface="Arial" pitchFamily="34" charset="0"/>
                <a:cs typeface="Arial" pitchFamily="34" charset="0"/>
              </a:rPr>
              <a:t>Ugawa</a:t>
            </a:r>
            <a:r>
              <a:rPr lang="pt-PT" sz="1000" dirty="0" smtClean="0">
                <a:latin typeface="Arial" pitchFamily="34" charset="0"/>
                <a:cs typeface="Arial" pitchFamily="34" charset="0"/>
              </a:rPr>
              <a:t> Y, </a:t>
            </a:r>
            <a:r>
              <a:rPr lang="pt-PT" sz="1000" dirty="0" err="1" smtClean="0">
                <a:latin typeface="Arial" pitchFamily="34" charset="0"/>
                <a:cs typeface="Arial" pitchFamily="34" charset="0"/>
              </a:rPr>
              <a:t>Iwamoto</a:t>
            </a:r>
            <a:r>
              <a:rPr lang="pt-PT" sz="1000" dirty="0" smtClean="0">
                <a:latin typeface="Arial" pitchFamily="34" charset="0"/>
                <a:cs typeface="Arial" pitchFamily="34" charset="0"/>
              </a:rPr>
              <a:t> M, </a:t>
            </a:r>
            <a:r>
              <a:rPr lang="pt-PT" sz="1000" dirty="0" err="1" smtClean="0">
                <a:latin typeface="Arial" pitchFamily="34" charset="0"/>
                <a:cs typeface="Arial" pitchFamily="34" charset="0"/>
              </a:rPr>
              <a:t>Korenaga</a:t>
            </a:r>
            <a:r>
              <a:rPr lang="pt-PT" sz="1000" dirty="0" smtClean="0">
                <a:latin typeface="Arial" pitchFamily="34" charset="0"/>
                <a:cs typeface="Arial" pitchFamily="34" charset="0"/>
              </a:rPr>
              <a:t> T (1999) </a:t>
            </a:r>
            <a:r>
              <a:rPr lang="pt-PT" sz="1000" dirty="0" err="1" smtClean="0">
                <a:latin typeface="Arial" pitchFamily="34" charset="0"/>
                <a:cs typeface="Arial" pitchFamily="34" charset="0"/>
              </a:rPr>
              <a:t>Plant</a:t>
            </a:r>
            <a:r>
              <a:rPr lang="pt-PT" sz="1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t-PT" sz="1000" dirty="0" err="1" smtClean="0">
                <a:latin typeface="Arial" pitchFamily="34" charset="0"/>
                <a:cs typeface="Arial" pitchFamily="34" charset="0"/>
              </a:rPr>
              <a:t>cis-acting</a:t>
            </a:r>
            <a:r>
              <a:rPr lang="pt-PT" sz="1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t-PT" sz="1000" dirty="0" err="1" smtClean="0">
                <a:latin typeface="Arial" pitchFamily="34" charset="0"/>
                <a:cs typeface="Arial" pitchFamily="34" charset="0"/>
              </a:rPr>
              <a:t>regulatory</a:t>
            </a:r>
            <a:r>
              <a:rPr lang="pt-PT" sz="1000" dirty="0" smtClean="0">
                <a:latin typeface="Arial" pitchFamily="34" charset="0"/>
                <a:cs typeface="Arial" pitchFamily="34" charset="0"/>
              </a:rPr>
              <a:t> DNA </a:t>
            </a:r>
            <a:r>
              <a:rPr lang="pt-PT" sz="1000" dirty="0" err="1" smtClean="0">
                <a:latin typeface="Arial" pitchFamily="34" charset="0"/>
                <a:cs typeface="Arial" pitchFamily="34" charset="0"/>
              </a:rPr>
              <a:t>elements</a:t>
            </a:r>
            <a:r>
              <a:rPr lang="pt-PT" sz="1000" dirty="0" smtClean="0">
                <a:latin typeface="Arial" pitchFamily="34" charset="0"/>
                <a:cs typeface="Arial" pitchFamily="34" charset="0"/>
              </a:rPr>
              <a:t> (PLACE) database:1999. </a:t>
            </a:r>
            <a:r>
              <a:rPr lang="pt-PT" sz="1000" dirty="0" err="1" smtClean="0">
                <a:latin typeface="Arial" pitchFamily="34" charset="0"/>
                <a:cs typeface="Arial" pitchFamily="34" charset="0"/>
              </a:rPr>
              <a:t>Nucleic</a:t>
            </a:r>
            <a:r>
              <a:rPr lang="pt-PT" sz="1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t-PT" sz="1000" dirty="0" err="1" smtClean="0">
                <a:latin typeface="Arial" pitchFamily="34" charset="0"/>
                <a:cs typeface="Arial" pitchFamily="34" charset="0"/>
              </a:rPr>
              <a:t>Acids</a:t>
            </a:r>
            <a:r>
              <a:rPr lang="pt-PT" sz="1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t-PT" sz="1000" dirty="0" err="1" smtClean="0">
                <a:latin typeface="Arial" pitchFamily="34" charset="0"/>
                <a:cs typeface="Arial" pitchFamily="34" charset="0"/>
              </a:rPr>
              <a:t>Res</a:t>
            </a:r>
            <a:r>
              <a:rPr lang="pt-PT" sz="1000" dirty="0" smtClean="0">
                <a:latin typeface="Arial" pitchFamily="34" charset="0"/>
                <a:cs typeface="Arial" pitchFamily="34" charset="0"/>
              </a:rPr>
              <a:t> 27: 297-300.</a:t>
            </a:r>
            <a:endParaRPr lang="pt-PT" sz="1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11" name="Group 110"/>
          <p:cNvGrpSpPr/>
          <p:nvPr/>
        </p:nvGrpSpPr>
        <p:grpSpPr>
          <a:xfrm>
            <a:off x="692696" y="813615"/>
            <a:ext cx="5436304" cy="6199285"/>
            <a:chOff x="692696" y="813615"/>
            <a:chExt cx="5436304" cy="6199285"/>
          </a:xfrm>
        </p:grpSpPr>
        <p:cxnSp>
          <p:nvCxnSpPr>
            <p:cNvPr id="32" name="Straight Connector 31"/>
            <p:cNvCxnSpPr>
              <a:endCxn id="33" idx="1"/>
            </p:cNvCxnSpPr>
            <p:nvPr/>
          </p:nvCxnSpPr>
          <p:spPr>
            <a:xfrm flipV="1">
              <a:off x="1216780" y="1241616"/>
              <a:ext cx="4404051" cy="717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ight Arrow 32"/>
            <p:cNvSpPr/>
            <p:nvPr/>
          </p:nvSpPr>
          <p:spPr>
            <a:xfrm>
              <a:off x="5620831" y="1104326"/>
              <a:ext cx="508169" cy="274580"/>
            </a:xfrm>
            <a:prstGeom prst="rightArrow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sz="1400"/>
            </a:p>
          </p:txBody>
        </p:sp>
        <p:cxnSp>
          <p:nvCxnSpPr>
            <p:cNvPr id="34" name="Straight Connector 33"/>
            <p:cNvCxnSpPr/>
            <p:nvPr/>
          </p:nvCxnSpPr>
          <p:spPr>
            <a:xfrm flipH="1">
              <a:off x="729000" y="1236755"/>
              <a:ext cx="487780" cy="0"/>
            </a:xfrm>
            <a:prstGeom prst="line">
              <a:avLst/>
            </a:prstGeom>
            <a:ln w="317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ight Brace 34"/>
            <p:cNvSpPr/>
            <p:nvPr/>
          </p:nvSpPr>
          <p:spPr>
            <a:xfrm rot="5400000">
              <a:off x="3308974" y="-618137"/>
              <a:ext cx="219663" cy="4404052"/>
            </a:xfrm>
            <a:prstGeom prst="rightBrac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PT" sz="140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924798" y="1673583"/>
              <a:ext cx="99923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sz="800" dirty="0" smtClean="0">
                  <a:latin typeface="Arial" pitchFamily="34" charset="0"/>
                  <a:cs typeface="Arial" pitchFamily="34" charset="0"/>
                </a:rPr>
                <a:t>1000 </a:t>
              </a:r>
              <a:r>
                <a:rPr lang="pt-PT" sz="800" dirty="0" err="1" smtClean="0">
                  <a:latin typeface="Arial" pitchFamily="34" charset="0"/>
                  <a:cs typeface="Arial" pitchFamily="34" charset="0"/>
                </a:rPr>
                <a:t>bp</a:t>
              </a:r>
              <a:endParaRPr lang="pt-PT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776917" y="813615"/>
              <a:ext cx="2372765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PT" sz="800" dirty="0" smtClean="0">
                  <a:latin typeface="Arial" pitchFamily="34" charset="0"/>
                  <a:cs typeface="Arial" pitchFamily="34" charset="0"/>
                </a:rPr>
                <a:t>GSVIVT01012547001 </a:t>
              </a:r>
              <a:r>
                <a:rPr lang="pt-PT" sz="800" dirty="0">
                  <a:latin typeface="Arial" pitchFamily="34" charset="0"/>
                  <a:cs typeface="Arial" pitchFamily="34" charset="0"/>
                </a:rPr>
                <a:t>- ABA-</a:t>
              </a:r>
              <a:r>
                <a:rPr lang="pt-PT" sz="800" dirty="0" err="1">
                  <a:latin typeface="Arial" pitchFamily="34" charset="0"/>
                  <a:cs typeface="Arial" pitchFamily="34" charset="0"/>
                </a:rPr>
                <a:t>responsive</a:t>
              </a:r>
              <a:r>
                <a:rPr lang="pt-PT" sz="800" dirty="0">
                  <a:latin typeface="Arial" pitchFamily="34" charset="0"/>
                  <a:cs typeface="Arial" pitchFamily="34" charset="0"/>
                </a:rPr>
                <a:t> </a:t>
              </a:r>
              <a:r>
                <a:rPr lang="pt-PT" sz="800" dirty="0" err="1">
                  <a:latin typeface="Arial" pitchFamily="34" charset="0"/>
                  <a:cs typeface="Arial" pitchFamily="34" charset="0"/>
                </a:rPr>
                <a:t>protein</a:t>
              </a:r>
              <a:endParaRPr lang="pt-PT" sz="8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8" name="Straight Connector 37"/>
            <p:cNvCxnSpPr/>
            <p:nvPr/>
          </p:nvCxnSpPr>
          <p:spPr>
            <a:xfrm>
              <a:off x="2780928" y="1075225"/>
              <a:ext cx="0" cy="344300"/>
            </a:xfrm>
            <a:prstGeom prst="line">
              <a:avLst/>
            </a:prstGeom>
            <a:ln w="63500">
              <a:solidFill>
                <a:srgbClr val="3399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3212976" y="1075225"/>
              <a:ext cx="0" cy="344300"/>
            </a:xfrm>
            <a:prstGeom prst="line">
              <a:avLst/>
            </a:prstGeom>
            <a:ln w="63500">
              <a:solidFill>
                <a:srgbClr val="3399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3561586" y="1075225"/>
              <a:ext cx="0" cy="344300"/>
            </a:xfrm>
            <a:prstGeom prst="line">
              <a:avLst/>
            </a:prstGeom>
            <a:ln w="63500">
              <a:solidFill>
                <a:srgbClr val="3399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4077072" y="1075225"/>
              <a:ext cx="0" cy="344300"/>
            </a:xfrm>
            <a:prstGeom prst="line">
              <a:avLst/>
            </a:prstGeom>
            <a:ln w="63500">
              <a:solidFill>
                <a:srgbClr val="3399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4437112" y="1075225"/>
              <a:ext cx="0" cy="344300"/>
            </a:xfrm>
            <a:prstGeom prst="line">
              <a:avLst/>
            </a:prstGeom>
            <a:ln w="63500">
              <a:solidFill>
                <a:srgbClr val="3399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0" name="Group 109"/>
            <p:cNvGrpSpPr/>
            <p:nvPr/>
          </p:nvGrpSpPr>
          <p:grpSpPr>
            <a:xfrm>
              <a:off x="4490186" y="6749645"/>
              <a:ext cx="1018018" cy="263255"/>
              <a:chOff x="4499711" y="7111595"/>
              <a:chExt cx="1018018" cy="263255"/>
            </a:xfrm>
          </p:grpSpPr>
          <p:cxnSp>
            <p:nvCxnSpPr>
              <p:cNvPr id="43" name="Straight Connector 42"/>
              <p:cNvCxnSpPr/>
              <p:nvPr/>
            </p:nvCxnSpPr>
            <p:spPr>
              <a:xfrm flipH="1">
                <a:off x="4499711" y="7111595"/>
                <a:ext cx="3571" cy="261609"/>
              </a:xfrm>
              <a:prstGeom prst="line">
                <a:avLst/>
              </a:prstGeom>
              <a:ln w="63500">
                <a:solidFill>
                  <a:srgbClr val="33993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TextBox 43"/>
              <p:cNvSpPr txBox="1"/>
              <p:nvPr/>
            </p:nvSpPr>
            <p:spPr>
              <a:xfrm>
                <a:off x="4509120" y="7113240"/>
                <a:ext cx="1008609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100" dirty="0" smtClean="0"/>
                  <a:t>ERF (GCC-Box)</a:t>
                </a:r>
                <a:endParaRPr lang="pt-PT" sz="1100" dirty="0"/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729000" y="2053630"/>
              <a:ext cx="5400000" cy="1040915"/>
              <a:chOff x="729000" y="1880464"/>
              <a:chExt cx="5400000" cy="1040915"/>
            </a:xfrm>
          </p:grpSpPr>
          <p:cxnSp>
            <p:nvCxnSpPr>
              <p:cNvPr id="46" name="Straight Connector 45"/>
              <p:cNvCxnSpPr>
                <a:endCxn id="47" idx="1"/>
              </p:cNvCxnSpPr>
              <p:nvPr/>
            </p:nvCxnSpPr>
            <p:spPr>
              <a:xfrm flipV="1">
                <a:off x="1216780" y="2307932"/>
                <a:ext cx="4404051" cy="661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Right Arrow 46"/>
              <p:cNvSpPr/>
              <p:nvPr/>
            </p:nvSpPr>
            <p:spPr>
              <a:xfrm>
                <a:off x="5620831" y="2181436"/>
                <a:ext cx="508169" cy="252991"/>
              </a:xfrm>
              <a:prstGeom prst="rightArrow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 sz="1400"/>
              </a:p>
            </p:txBody>
          </p:sp>
          <p:cxnSp>
            <p:nvCxnSpPr>
              <p:cNvPr id="48" name="Straight Connector 47"/>
              <p:cNvCxnSpPr/>
              <p:nvPr/>
            </p:nvCxnSpPr>
            <p:spPr>
              <a:xfrm flipH="1">
                <a:off x="729000" y="2306476"/>
                <a:ext cx="487780" cy="0"/>
              </a:xfrm>
              <a:prstGeom prst="line">
                <a:avLst/>
              </a:prstGeom>
              <a:ln w="317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Right Brace 48"/>
              <p:cNvSpPr/>
              <p:nvPr/>
            </p:nvSpPr>
            <p:spPr>
              <a:xfrm rot="5400000">
                <a:off x="3317610" y="421267"/>
                <a:ext cx="202391" cy="4404052"/>
              </a:xfrm>
              <a:prstGeom prst="rightBrac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pt-PT" sz="1400"/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3092578" y="2705935"/>
                <a:ext cx="66103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t-PT" sz="800" dirty="0" smtClean="0">
                    <a:latin typeface="Arial" pitchFamily="34" charset="0"/>
                    <a:cs typeface="Arial" pitchFamily="34" charset="0"/>
                  </a:rPr>
                  <a:t>1000 </a:t>
                </a:r>
                <a:r>
                  <a:rPr lang="pt-PT" sz="800" dirty="0" err="1" smtClean="0">
                    <a:latin typeface="Arial" pitchFamily="34" charset="0"/>
                    <a:cs typeface="Arial" pitchFamily="34" charset="0"/>
                  </a:rPr>
                  <a:t>bp</a:t>
                </a:r>
                <a:endParaRPr lang="pt-PT" sz="8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1" name="Rectangle 50"/>
              <p:cNvSpPr/>
              <p:nvPr/>
            </p:nvSpPr>
            <p:spPr>
              <a:xfrm>
                <a:off x="775811" y="1880464"/>
                <a:ext cx="1874231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t-PT" sz="800" dirty="0" smtClean="0">
                    <a:latin typeface="Arial" pitchFamily="34" charset="0"/>
                    <a:cs typeface="Arial" pitchFamily="34" charset="0"/>
                  </a:rPr>
                  <a:t>GSVIVT01020614001 </a:t>
                </a:r>
                <a:r>
                  <a:rPr lang="pt-PT" sz="800" dirty="0">
                    <a:latin typeface="Arial" pitchFamily="34" charset="0"/>
                    <a:cs typeface="Arial" pitchFamily="34" charset="0"/>
                  </a:rPr>
                  <a:t>- </a:t>
                </a:r>
                <a:r>
                  <a:rPr lang="pt-PT" sz="800" dirty="0" err="1">
                    <a:latin typeface="Arial" pitchFamily="34" charset="0"/>
                    <a:cs typeface="Arial" pitchFamily="34" charset="0"/>
                  </a:rPr>
                  <a:t>Glutaredoxin</a:t>
                </a:r>
                <a:endParaRPr lang="pt-PT" sz="800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52" name="Straight Connector 51"/>
              <p:cNvCxnSpPr/>
              <p:nvPr/>
            </p:nvCxnSpPr>
            <p:spPr>
              <a:xfrm>
                <a:off x="2030862" y="2142073"/>
                <a:ext cx="0" cy="317713"/>
              </a:xfrm>
              <a:prstGeom prst="line">
                <a:avLst/>
              </a:prstGeom>
              <a:ln w="63500">
                <a:solidFill>
                  <a:srgbClr val="33993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>
                <a:off x="2315599" y="2142072"/>
                <a:ext cx="0" cy="317713"/>
              </a:xfrm>
              <a:prstGeom prst="line">
                <a:avLst/>
              </a:prstGeom>
              <a:ln w="63500">
                <a:solidFill>
                  <a:srgbClr val="33993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>
                <a:off x="2478734" y="2142557"/>
                <a:ext cx="0" cy="317713"/>
              </a:xfrm>
              <a:prstGeom prst="line">
                <a:avLst/>
              </a:prstGeom>
              <a:ln w="63500">
                <a:solidFill>
                  <a:srgbClr val="33993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>
                <a:off x="2770131" y="2140137"/>
                <a:ext cx="0" cy="317713"/>
              </a:xfrm>
              <a:prstGeom prst="line">
                <a:avLst/>
              </a:prstGeom>
              <a:ln w="63500">
                <a:solidFill>
                  <a:srgbClr val="33993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>
                <a:off x="2856654" y="2142071"/>
                <a:ext cx="0" cy="317713"/>
              </a:xfrm>
              <a:prstGeom prst="line">
                <a:avLst/>
              </a:prstGeom>
              <a:ln w="63500">
                <a:solidFill>
                  <a:srgbClr val="33993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>
                <a:off x="2924798" y="2140136"/>
                <a:ext cx="0" cy="317713"/>
              </a:xfrm>
              <a:prstGeom prst="line">
                <a:avLst/>
              </a:prstGeom>
              <a:ln w="63500">
                <a:solidFill>
                  <a:srgbClr val="33993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9" name="Straight Connector 58"/>
            <p:cNvCxnSpPr>
              <a:endCxn id="60" idx="1"/>
            </p:cNvCxnSpPr>
            <p:nvPr/>
          </p:nvCxnSpPr>
          <p:spPr>
            <a:xfrm flipV="1">
              <a:off x="1219358" y="3705545"/>
              <a:ext cx="4401740" cy="66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Right Arrow 59"/>
            <p:cNvSpPr/>
            <p:nvPr/>
          </p:nvSpPr>
          <p:spPr>
            <a:xfrm>
              <a:off x="5621098" y="3579109"/>
              <a:ext cx="507902" cy="252871"/>
            </a:xfrm>
            <a:prstGeom prst="rightArrow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sz="1400"/>
            </a:p>
          </p:txBody>
        </p:sp>
        <p:cxnSp>
          <p:nvCxnSpPr>
            <p:cNvPr id="61" name="Straight Connector 60"/>
            <p:cNvCxnSpPr/>
            <p:nvPr/>
          </p:nvCxnSpPr>
          <p:spPr>
            <a:xfrm flipH="1">
              <a:off x="729000" y="3706554"/>
              <a:ext cx="487523" cy="0"/>
            </a:xfrm>
            <a:prstGeom prst="line">
              <a:avLst/>
            </a:prstGeom>
            <a:ln w="317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Right Brace 61"/>
            <p:cNvSpPr/>
            <p:nvPr/>
          </p:nvSpPr>
          <p:spPr>
            <a:xfrm rot="5400000">
              <a:off x="3319080" y="1819886"/>
              <a:ext cx="202295" cy="4401741"/>
            </a:xfrm>
            <a:prstGeom prst="rightBrac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PT" sz="1400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3094172" y="4103358"/>
              <a:ext cx="66068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sz="800" dirty="0" smtClean="0">
                  <a:latin typeface="Arial" pitchFamily="34" charset="0"/>
                  <a:cs typeface="Arial" pitchFamily="34" charset="0"/>
                </a:rPr>
                <a:t>1000 </a:t>
              </a:r>
              <a:r>
                <a:rPr lang="pt-PT" sz="800" dirty="0" err="1" smtClean="0">
                  <a:latin typeface="Arial" pitchFamily="34" charset="0"/>
                  <a:cs typeface="Arial" pitchFamily="34" charset="0"/>
                </a:rPr>
                <a:t>bp</a:t>
              </a:r>
              <a:endParaRPr lang="pt-PT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775881" y="3277766"/>
              <a:ext cx="2401619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PT" sz="800" dirty="0" smtClean="0">
                  <a:latin typeface="Arial" pitchFamily="34" charset="0"/>
                  <a:cs typeface="Arial" pitchFamily="34" charset="0"/>
                </a:rPr>
                <a:t>GSVIVT01000325001 </a:t>
              </a:r>
              <a:r>
                <a:rPr lang="pt-PT" sz="800" dirty="0">
                  <a:latin typeface="Arial" pitchFamily="34" charset="0"/>
                  <a:cs typeface="Arial" pitchFamily="34" charset="0"/>
                </a:rPr>
                <a:t>- ABA-</a:t>
              </a:r>
              <a:r>
                <a:rPr lang="pt-PT" sz="800" dirty="0" err="1">
                  <a:latin typeface="Arial" pitchFamily="34" charset="0"/>
                  <a:cs typeface="Arial" pitchFamily="34" charset="0"/>
                </a:rPr>
                <a:t>responsive</a:t>
              </a:r>
              <a:r>
                <a:rPr lang="pt-PT" sz="800" dirty="0">
                  <a:latin typeface="Arial" pitchFamily="34" charset="0"/>
                  <a:cs typeface="Arial" pitchFamily="34" charset="0"/>
                </a:rPr>
                <a:t> </a:t>
              </a:r>
              <a:r>
                <a:rPr lang="pt-PT" sz="800" dirty="0" err="1">
                  <a:latin typeface="Arial" pitchFamily="34" charset="0"/>
                  <a:cs typeface="Arial" pitchFamily="34" charset="0"/>
                </a:rPr>
                <a:t>protein</a:t>
              </a:r>
              <a:r>
                <a:rPr lang="pt-PT" sz="800" dirty="0" smtClean="0">
                  <a:latin typeface="Arial" pitchFamily="34" charset="0"/>
                  <a:cs typeface="Arial" pitchFamily="34" charset="0"/>
                </a:rPr>
                <a:t> </a:t>
              </a:r>
              <a:endParaRPr lang="pt-PT" sz="8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5" name="Straight Connector 64"/>
            <p:cNvCxnSpPr/>
            <p:nvPr/>
          </p:nvCxnSpPr>
          <p:spPr>
            <a:xfrm>
              <a:off x="2107602" y="3554886"/>
              <a:ext cx="0" cy="317078"/>
            </a:xfrm>
            <a:prstGeom prst="line">
              <a:avLst/>
            </a:prstGeom>
            <a:ln w="63500">
              <a:solidFill>
                <a:srgbClr val="3399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2852936" y="3554886"/>
              <a:ext cx="0" cy="317078"/>
            </a:xfrm>
            <a:prstGeom prst="line">
              <a:avLst/>
            </a:prstGeom>
            <a:ln w="63500">
              <a:solidFill>
                <a:srgbClr val="3399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3794968" y="3554886"/>
              <a:ext cx="0" cy="317078"/>
            </a:xfrm>
            <a:prstGeom prst="line">
              <a:avLst/>
            </a:prstGeom>
            <a:ln w="63500">
              <a:solidFill>
                <a:srgbClr val="3399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4481866" y="3554886"/>
              <a:ext cx="0" cy="317078"/>
            </a:xfrm>
            <a:prstGeom prst="line">
              <a:avLst/>
            </a:prstGeom>
            <a:ln w="63500">
              <a:solidFill>
                <a:srgbClr val="3399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4516939" y="3554886"/>
              <a:ext cx="0" cy="317078"/>
            </a:xfrm>
            <a:prstGeom prst="line">
              <a:avLst/>
            </a:prstGeom>
            <a:ln w="63500">
              <a:solidFill>
                <a:srgbClr val="3399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5301208" y="3554886"/>
              <a:ext cx="0" cy="317078"/>
            </a:xfrm>
            <a:prstGeom prst="line">
              <a:avLst/>
            </a:prstGeom>
            <a:ln w="63500">
              <a:solidFill>
                <a:srgbClr val="3399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5482023" y="3554886"/>
              <a:ext cx="0" cy="317078"/>
            </a:xfrm>
            <a:prstGeom prst="line">
              <a:avLst/>
            </a:prstGeom>
            <a:ln w="63500">
              <a:solidFill>
                <a:srgbClr val="3399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>
              <a:endCxn id="74" idx="1"/>
            </p:cNvCxnSpPr>
            <p:nvPr/>
          </p:nvCxnSpPr>
          <p:spPr>
            <a:xfrm flipV="1">
              <a:off x="1219358" y="4889772"/>
              <a:ext cx="4401740" cy="66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Right Arrow 73"/>
            <p:cNvSpPr/>
            <p:nvPr/>
          </p:nvSpPr>
          <p:spPr>
            <a:xfrm>
              <a:off x="5621098" y="4762986"/>
              <a:ext cx="507902" cy="253572"/>
            </a:xfrm>
            <a:prstGeom prst="rightArrow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sz="1400"/>
            </a:p>
          </p:txBody>
        </p:sp>
        <p:cxnSp>
          <p:nvCxnSpPr>
            <p:cNvPr id="75" name="Straight Connector 74"/>
            <p:cNvCxnSpPr/>
            <p:nvPr/>
          </p:nvCxnSpPr>
          <p:spPr>
            <a:xfrm flipH="1">
              <a:off x="729000" y="4890785"/>
              <a:ext cx="487523" cy="0"/>
            </a:xfrm>
            <a:prstGeom prst="line">
              <a:avLst/>
            </a:prstGeom>
            <a:ln w="317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Right Brace 75"/>
            <p:cNvSpPr/>
            <p:nvPr/>
          </p:nvSpPr>
          <p:spPr>
            <a:xfrm rot="5400000">
              <a:off x="3318800" y="3004987"/>
              <a:ext cx="202856" cy="4401741"/>
            </a:xfrm>
            <a:prstGeom prst="rightBrac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PT" sz="1400"/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3094172" y="5288689"/>
              <a:ext cx="66068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sz="800" dirty="0" smtClean="0">
                  <a:latin typeface="Arial" pitchFamily="34" charset="0"/>
                  <a:cs typeface="Arial" pitchFamily="34" charset="0"/>
                </a:rPr>
                <a:t>1000 </a:t>
              </a:r>
              <a:r>
                <a:rPr lang="pt-PT" sz="800" dirty="0" err="1" smtClean="0">
                  <a:latin typeface="Arial" pitchFamily="34" charset="0"/>
                  <a:cs typeface="Arial" pitchFamily="34" charset="0"/>
                </a:rPr>
                <a:t>bp</a:t>
              </a:r>
              <a:endParaRPr lang="pt-PT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773046" y="4463802"/>
              <a:ext cx="162897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PT" sz="800" dirty="0" smtClean="0">
                  <a:latin typeface="Arial" pitchFamily="34" charset="0"/>
                  <a:cs typeface="Arial" pitchFamily="34" charset="0"/>
                </a:rPr>
                <a:t>GSVIVT01015449001 </a:t>
              </a:r>
              <a:r>
                <a:rPr lang="pt-PT" sz="800" dirty="0">
                  <a:latin typeface="Arial" pitchFamily="34" charset="0"/>
                  <a:cs typeface="Arial" pitchFamily="34" charset="0"/>
                </a:rPr>
                <a:t>- IAA16</a:t>
              </a:r>
              <a:r>
                <a:rPr lang="pt-PT" sz="800" dirty="0" smtClean="0">
                  <a:latin typeface="Arial" pitchFamily="34" charset="0"/>
                  <a:cs typeface="Arial" pitchFamily="34" charset="0"/>
                </a:rPr>
                <a:t>  </a:t>
              </a:r>
              <a:endParaRPr lang="pt-PT" sz="8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79" name="Straight Connector 78"/>
            <p:cNvCxnSpPr/>
            <p:nvPr/>
          </p:nvCxnSpPr>
          <p:spPr>
            <a:xfrm>
              <a:off x="1295571" y="4734369"/>
              <a:ext cx="0" cy="317958"/>
            </a:xfrm>
            <a:prstGeom prst="line">
              <a:avLst/>
            </a:prstGeom>
            <a:ln w="63500">
              <a:solidFill>
                <a:srgbClr val="3399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>
              <a:off x="2132856" y="4734369"/>
              <a:ext cx="0" cy="317958"/>
            </a:xfrm>
            <a:prstGeom prst="line">
              <a:avLst/>
            </a:prstGeom>
            <a:ln w="63500">
              <a:solidFill>
                <a:srgbClr val="3399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>
              <a:off x="2204864" y="4734369"/>
              <a:ext cx="0" cy="317958"/>
            </a:xfrm>
            <a:prstGeom prst="line">
              <a:avLst/>
            </a:prstGeom>
            <a:ln w="63500">
              <a:solidFill>
                <a:srgbClr val="3399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>
              <a:off x="2564904" y="4734369"/>
              <a:ext cx="0" cy="317958"/>
            </a:xfrm>
            <a:prstGeom prst="line">
              <a:avLst/>
            </a:prstGeom>
            <a:ln w="63500">
              <a:solidFill>
                <a:srgbClr val="3399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>
              <a:off x="2901134" y="4734369"/>
              <a:ext cx="0" cy="317958"/>
            </a:xfrm>
            <a:prstGeom prst="line">
              <a:avLst/>
            </a:prstGeom>
            <a:ln w="63500">
              <a:solidFill>
                <a:srgbClr val="3399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>
              <a:off x="3020200" y="4734369"/>
              <a:ext cx="0" cy="317958"/>
            </a:xfrm>
            <a:prstGeom prst="line">
              <a:avLst/>
            </a:prstGeom>
            <a:ln w="63500">
              <a:solidFill>
                <a:srgbClr val="3399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>
              <a:off x="3314134" y="4734369"/>
              <a:ext cx="0" cy="317958"/>
            </a:xfrm>
            <a:prstGeom prst="line">
              <a:avLst/>
            </a:prstGeom>
            <a:ln w="63500">
              <a:solidFill>
                <a:srgbClr val="3399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>
              <a:off x="3476058" y="4734369"/>
              <a:ext cx="0" cy="317958"/>
            </a:xfrm>
            <a:prstGeom prst="line">
              <a:avLst/>
            </a:prstGeom>
            <a:ln w="63500">
              <a:solidFill>
                <a:srgbClr val="3399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>
              <a:off x="3558730" y="4734369"/>
              <a:ext cx="0" cy="317958"/>
            </a:xfrm>
            <a:prstGeom prst="line">
              <a:avLst/>
            </a:prstGeom>
            <a:ln w="63500">
              <a:solidFill>
                <a:srgbClr val="3399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>
              <a:off x="4569223" y="4734369"/>
              <a:ext cx="0" cy="317958"/>
            </a:xfrm>
            <a:prstGeom prst="line">
              <a:avLst/>
            </a:prstGeom>
            <a:ln w="63500">
              <a:solidFill>
                <a:srgbClr val="3399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>
              <a:off x="4713239" y="4734369"/>
              <a:ext cx="0" cy="317958"/>
            </a:xfrm>
            <a:prstGeom prst="line">
              <a:avLst/>
            </a:prstGeom>
            <a:ln w="63500">
              <a:solidFill>
                <a:srgbClr val="3399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>
              <a:endCxn id="92" idx="1"/>
            </p:cNvCxnSpPr>
            <p:nvPr/>
          </p:nvCxnSpPr>
          <p:spPr>
            <a:xfrm flipV="1">
              <a:off x="1183054" y="6179784"/>
              <a:ext cx="4401740" cy="659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Right Arrow 91"/>
            <p:cNvSpPr/>
            <p:nvPr/>
          </p:nvSpPr>
          <p:spPr>
            <a:xfrm>
              <a:off x="5584794" y="6053539"/>
              <a:ext cx="507902" cy="252489"/>
            </a:xfrm>
            <a:prstGeom prst="rightArrow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sz="1400"/>
            </a:p>
          </p:txBody>
        </p:sp>
        <p:cxnSp>
          <p:nvCxnSpPr>
            <p:cNvPr id="93" name="Straight Connector 92"/>
            <p:cNvCxnSpPr/>
            <p:nvPr/>
          </p:nvCxnSpPr>
          <p:spPr>
            <a:xfrm flipH="1">
              <a:off x="692696" y="6179405"/>
              <a:ext cx="487523" cy="0"/>
            </a:xfrm>
            <a:prstGeom prst="line">
              <a:avLst/>
            </a:prstGeom>
            <a:ln w="317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Right Brace 93"/>
            <p:cNvSpPr/>
            <p:nvPr/>
          </p:nvSpPr>
          <p:spPr>
            <a:xfrm rot="5400000">
              <a:off x="3282929" y="4293648"/>
              <a:ext cx="201989" cy="4401741"/>
            </a:xfrm>
            <a:prstGeom prst="rightBrac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PT" sz="1400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2940052" y="6576997"/>
              <a:ext cx="89421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sz="800" dirty="0" smtClean="0">
                  <a:latin typeface="Arial" pitchFamily="34" charset="0"/>
                  <a:cs typeface="Arial" pitchFamily="34" charset="0"/>
                </a:rPr>
                <a:t>1000 </a:t>
              </a:r>
              <a:r>
                <a:rPr lang="pt-PT" sz="800" dirty="0" err="1" smtClean="0">
                  <a:latin typeface="Arial" pitchFamily="34" charset="0"/>
                  <a:cs typeface="Arial" pitchFamily="34" charset="0"/>
                </a:rPr>
                <a:t>bp</a:t>
              </a:r>
              <a:endParaRPr lang="pt-PT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736742" y="5751019"/>
              <a:ext cx="2489784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PT" sz="800" dirty="0" smtClean="0">
                  <a:latin typeface="Arial" pitchFamily="34" charset="0"/>
                  <a:cs typeface="Arial" pitchFamily="34" charset="0"/>
                </a:rPr>
                <a:t>GSVIVT01027772001 </a:t>
              </a:r>
              <a:r>
                <a:rPr lang="pt-PT" sz="800" dirty="0">
                  <a:latin typeface="Arial" pitchFamily="34" charset="0"/>
                  <a:cs typeface="Arial" pitchFamily="34" charset="0"/>
                </a:rPr>
                <a:t>- </a:t>
              </a:r>
              <a:r>
                <a:rPr lang="pt-PT" sz="800" dirty="0" err="1">
                  <a:latin typeface="Arial" pitchFamily="34" charset="0"/>
                  <a:cs typeface="Arial" pitchFamily="34" charset="0"/>
                </a:rPr>
                <a:t>Ethylene</a:t>
              </a:r>
              <a:r>
                <a:rPr lang="pt-PT" sz="800" dirty="0">
                  <a:latin typeface="Arial" pitchFamily="34" charset="0"/>
                  <a:cs typeface="Arial" pitchFamily="34" charset="0"/>
                </a:rPr>
                <a:t> response factor </a:t>
              </a:r>
              <a:r>
                <a:rPr lang="pt-PT" sz="800" dirty="0" smtClean="0">
                  <a:latin typeface="Arial" pitchFamily="34" charset="0"/>
                  <a:cs typeface="Arial" pitchFamily="34" charset="0"/>
                </a:rPr>
                <a:t> </a:t>
              </a:r>
              <a:endParaRPr lang="pt-PT" sz="8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97" name="Straight Connector 96"/>
            <p:cNvCxnSpPr/>
            <p:nvPr/>
          </p:nvCxnSpPr>
          <p:spPr>
            <a:xfrm>
              <a:off x="2806306" y="6027589"/>
              <a:ext cx="0" cy="316599"/>
            </a:xfrm>
            <a:prstGeom prst="line">
              <a:avLst/>
            </a:prstGeom>
            <a:ln w="63500">
              <a:solidFill>
                <a:srgbClr val="3399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>
            <a:xfrm>
              <a:off x="3232729" y="6027589"/>
              <a:ext cx="0" cy="316599"/>
            </a:xfrm>
            <a:prstGeom prst="line">
              <a:avLst/>
            </a:prstGeom>
            <a:ln w="63500">
              <a:solidFill>
                <a:srgbClr val="3399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>
            <a:xfrm>
              <a:off x="3349838" y="6027589"/>
              <a:ext cx="0" cy="316599"/>
            </a:xfrm>
            <a:prstGeom prst="line">
              <a:avLst/>
            </a:prstGeom>
            <a:ln w="63500">
              <a:solidFill>
                <a:srgbClr val="3399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>
              <a:off x="4070759" y="6027589"/>
              <a:ext cx="0" cy="316599"/>
            </a:xfrm>
            <a:prstGeom prst="line">
              <a:avLst/>
            </a:prstGeom>
            <a:ln w="63500">
              <a:solidFill>
                <a:srgbClr val="3399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>
              <a:off x="4294888" y="6027589"/>
              <a:ext cx="0" cy="316599"/>
            </a:xfrm>
            <a:prstGeom prst="line">
              <a:avLst/>
            </a:prstGeom>
            <a:ln w="63500">
              <a:solidFill>
                <a:srgbClr val="3399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>
              <a:off x="4359753" y="6027589"/>
              <a:ext cx="0" cy="316599"/>
            </a:xfrm>
            <a:prstGeom prst="line">
              <a:avLst/>
            </a:prstGeom>
            <a:ln w="63500">
              <a:solidFill>
                <a:srgbClr val="3399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>
              <a:off x="4482918" y="6027589"/>
              <a:ext cx="0" cy="316599"/>
            </a:xfrm>
            <a:prstGeom prst="line">
              <a:avLst/>
            </a:prstGeom>
            <a:ln w="63500">
              <a:solidFill>
                <a:srgbClr val="3399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>
              <a:off x="4618651" y="6027589"/>
              <a:ext cx="0" cy="316599"/>
            </a:xfrm>
            <a:prstGeom prst="line">
              <a:avLst/>
            </a:prstGeom>
            <a:ln w="63500">
              <a:solidFill>
                <a:srgbClr val="3399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>
              <a:off x="4725133" y="6027589"/>
              <a:ext cx="0" cy="316599"/>
            </a:xfrm>
            <a:prstGeom prst="line">
              <a:avLst/>
            </a:prstGeom>
            <a:ln w="63500">
              <a:solidFill>
                <a:srgbClr val="3399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>
              <a:off x="4818570" y="6027589"/>
              <a:ext cx="0" cy="316599"/>
            </a:xfrm>
            <a:prstGeom prst="line">
              <a:avLst/>
            </a:prstGeom>
            <a:ln w="63500">
              <a:solidFill>
                <a:srgbClr val="3399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>
              <a:off x="5336912" y="6027589"/>
              <a:ext cx="0" cy="316599"/>
            </a:xfrm>
            <a:prstGeom prst="line">
              <a:avLst/>
            </a:prstGeom>
            <a:ln w="63500">
              <a:solidFill>
                <a:srgbClr val="3399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>
              <a:off x="5445719" y="6027589"/>
              <a:ext cx="0" cy="316599"/>
            </a:xfrm>
            <a:prstGeom prst="line">
              <a:avLst/>
            </a:prstGeom>
            <a:ln w="63500">
              <a:solidFill>
                <a:srgbClr val="3399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>
              <a:off x="5525027" y="6027589"/>
              <a:ext cx="0" cy="316599"/>
            </a:xfrm>
            <a:prstGeom prst="line">
              <a:avLst/>
            </a:prstGeom>
            <a:ln w="63500">
              <a:solidFill>
                <a:srgbClr val="3399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="" xmlns:p14="http://schemas.microsoft.com/office/powerpoint/2010/main" val="2745086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190</Words>
  <Application>Microsoft Office PowerPoint</Application>
  <PresentationFormat>A4 Paper (210x297 mm)</PresentationFormat>
  <Paragraphs>16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João Lucas Fidalgo Coito</dc:creator>
  <cp:lastModifiedBy>rocheta</cp:lastModifiedBy>
  <cp:revision>20</cp:revision>
  <dcterms:created xsi:type="dcterms:W3CDTF">2013-07-08T12:44:51Z</dcterms:created>
  <dcterms:modified xsi:type="dcterms:W3CDTF">2013-09-04T10:22:01Z</dcterms:modified>
</cp:coreProperties>
</file>