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339933"/>
    <a:srgbClr val="CCCC00"/>
    <a:srgbClr val="993300"/>
    <a:srgbClr val="996600"/>
    <a:srgbClr val="CC0066"/>
    <a:srgbClr val="990099"/>
    <a:srgbClr val="0066FF"/>
    <a:srgbClr val="00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2790" y="-120"/>
      </p:cViewPr>
      <p:guideLst>
        <p:guide orient="horz" pos="3709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AA87E-A93C-4CBE-8C1A-54B446076FCF}" type="datetimeFigureOut">
              <a:rPr lang="pt-PT" smtClean="0"/>
              <a:pPr/>
              <a:t>04-09-2013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549629-D234-4487-8C91-B29D4FC443E6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714715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49629-D234-4487-8C91-B29D4FC443E6}" type="slidenum">
              <a:rPr lang="pt-PT" smtClean="0"/>
              <a:pPr/>
              <a:t>1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3310043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54B3-560F-4658-85EE-F770E048665B}" type="datetimeFigureOut">
              <a:rPr lang="pt-PT" smtClean="0"/>
              <a:pPr/>
              <a:t>04-09-2013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F199-FAE1-44CF-A561-444B2B71012D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912395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54B3-560F-4658-85EE-F770E048665B}" type="datetimeFigureOut">
              <a:rPr lang="pt-PT" smtClean="0"/>
              <a:pPr/>
              <a:t>04-09-2013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F199-FAE1-44CF-A561-444B2B71012D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3216021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54B3-560F-4658-85EE-F770E048665B}" type="datetimeFigureOut">
              <a:rPr lang="pt-PT" smtClean="0"/>
              <a:pPr/>
              <a:t>04-09-2013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F199-FAE1-44CF-A561-444B2B71012D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352607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54B3-560F-4658-85EE-F770E048665B}" type="datetimeFigureOut">
              <a:rPr lang="pt-PT" smtClean="0"/>
              <a:pPr/>
              <a:t>04-09-2013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F199-FAE1-44CF-A561-444B2B71012D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56751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54B3-560F-4658-85EE-F770E048665B}" type="datetimeFigureOut">
              <a:rPr lang="pt-PT" smtClean="0"/>
              <a:pPr/>
              <a:t>04-09-2013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F199-FAE1-44CF-A561-444B2B71012D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2797953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54B3-560F-4658-85EE-F770E048665B}" type="datetimeFigureOut">
              <a:rPr lang="pt-PT" smtClean="0"/>
              <a:pPr/>
              <a:t>04-09-2013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F199-FAE1-44CF-A561-444B2B71012D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709652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54B3-560F-4658-85EE-F770E048665B}" type="datetimeFigureOut">
              <a:rPr lang="pt-PT" smtClean="0"/>
              <a:pPr/>
              <a:t>04-09-2013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F199-FAE1-44CF-A561-444B2B71012D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485431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54B3-560F-4658-85EE-F770E048665B}" type="datetimeFigureOut">
              <a:rPr lang="pt-PT" smtClean="0"/>
              <a:pPr/>
              <a:t>04-09-2013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F199-FAE1-44CF-A561-444B2B71012D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265285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54B3-560F-4658-85EE-F770E048665B}" type="datetimeFigureOut">
              <a:rPr lang="pt-PT" smtClean="0"/>
              <a:pPr/>
              <a:t>04-09-2013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F199-FAE1-44CF-A561-444B2B71012D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48094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54B3-560F-4658-85EE-F770E048665B}" type="datetimeFigureOut">
              <a:rPr lang="pt-PT" smtClean="0"/>
              <a:pPr/>
              <a:t>04-09-2013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F199-FAE1-44CF-A561-444B2B71012D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27822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54B3-560F-4658-85EE-F770E048665B}" type="datetimeFigureOut">
              <a:rPr lang="pt-PT" smtClean="0"/>
              <a:pPr/>
              <a:t>04-09-2013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F199-FAE1-44CF-A561-444B2B71012D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207148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054B3-560F-4658-85EE-F770E048665B}" type="datetimeFigureOut">
              <a:rPr lang="pt-PT" smtClean="0"/>
              <a:pPr/>
              <a:t>04-09-2013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6F199-FAE1-44CF-A561-444B2B71012D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329194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na.affrc.go.jp/PLACE/index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39"/>
          <p:cNvSpPr txBox="1"/>
          <p:nvPr/>
        </p:nvSpPr>
        <p:spPr>
          <a:xfrm>
            <a:off x="619125" y="7162800"/>
            <a:ext cx="572452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100" dirty="0" smtClean="0">
                <a:latin typeface="Arial" pitchFamily="34" charset="0"/>
                <a:cs typeface="Arial" pitchFamily="34" charset="0"/>
              </a:rPr>
              <a:t>Figure S5. Representative of GCC-box transcription factors binding domains present in </a:t>
            </a:r>
            <a:r>
              <a:rPr lang="en-US" sz="1100" dirty="0" err="1" smtClean="0">
                <a:latin typeface="Arial" pitchFamily="34" charset="0"/>
                <a:cs typeface="Arial" pitchFamily="34" charset="0"/>
              </a:rPr>
              <a:t>promotor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 genes commonly expressed in WDS and HS with log2 fold change higher than three in at least one experimental condition (Supplementary Fig. 10). Binding sites were annotated through PLACE (</a:t>
            </a:r>
            <a:r>
              <a:rPr lang="pt-PT" sz="1100" dirty="0" smtClean="0">
                <a:latin typeface="Arial" pitchFamily="34" charset="0"/>
                <a:cs typeface="Arial" pitchFamily="34" charset="0"/>
                <a:hlinkClick r:id="rId3"/>
              </a:rPr>
              <a:t>http://www.dna.affrc.go.jp/PLACE/index.html</a:t>
            </a:r>
            <a:r>
              <a:rPr lang="pt-PT" sz="11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 (Higo et al. 1999) and </a:t>
            </a:r>
            <a:r>
              <a:rPr lang="en-US" sz="1100" dirty="0" err="1" smtClean="0">
                <a:latin typeface="Arial" pitchFamily="34" charset="0"/>
                <a:cs typeface="Arial" pitchFamily="34" charset="0"/>
              </a:rPr>
              <a:t>Prosite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 (http://prosite.expasy.org/) (</a:t>
            </a:r>
            <a:r>
              <a:rPr lang="pt-PT" sz="1100" dirty="0" err="1" smtClean="0">
                <a:latin typeface="Arial" pitchFamily="34" charset="0"/>
                <a:cs typeface="Arial" pitchFamily="34" charset="0"/>
              </a:rPr>
              <a:t>Sigrist</a:t>
            </a:r>
            <a:r>
              <a:rPr lang="pt-PT" sz="1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1100" dirty="0" err="1" smtClean="0">
                <a:latin typeface="Arial" pitchFamily="34" charset="0"/>
                <a:cs typeface="Arial" pitchFamily="34" charset="0"/>
              </a:rPr>
              <a:t>et</a:t>
            </a:r>
            <a:r>
              <a:rPr lang="pt-PT" sz="1100" dirty="0" smtClean="0">
                <a:latin typeface="Arial" pitchFamily="34" charset="0"/>
                <a:cs typeface="Arial" pitchFamily="34" charset="0"/>
              </a:rPr>
              <a:t> al.2012</a:t>
            </a:r>
            <a:r>
              <a:rPr lang="pt-PT" sz="11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along 1000 base pair upstream of the target gene (arrow in red).</a:t>
            </a:r>
            <a:endParaRPr lang="pt-PT" sz="11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sz="1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809625" y="8572500"/>
            <a:ext cx="53625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Reference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Sigrist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CJA, de Castro E,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Cerutti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L, Cuche BA,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Hulo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N, Bridge A,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Bougueleret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L,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Xenarios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I (2012) New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continuing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developments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PROSITE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Nucleic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Acids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Res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41(D1): D344–D347</a:t>
            </a:r>
            <a:r>
              <a:rPr lang="pt-PT" sz="1000" dirty="0" smtClean="0"/>
              <a:t>. </a:t>
            </a:r>
            <a:endParaRPr lang="pt-PT" sz="1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Higo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K,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Ugawa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Y,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Iwamoto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M,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Korenaga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T (1999)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Plant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cis-acting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regulatory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DNA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elements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(PLACE) database:1999.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Nucleic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Acids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1000" dirty="0" err="1" smtClean="0">
                <a:latin typeface="Arial" pitchFamily="34" charset="0"/>
                <a:cs typeface="Arial" pitchFamily="34" charset="0"/>
              </a:rPr>
              <a:t>Res</a:t>
            </a:r>
            <a:r>
              <a:rPr lang="pt-PT" sz="1000" dirty="0" smtClean="0">
                <a:latin typeface="Arial" pitchFamily="34" charset="0"/>
                <a:cs typeface="Arial" pitchFamily="34" charset="0"/>
              </a:rPr>
              <a:t> 27: 297-300.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692696" y="813615"/>
            <a:ext cx="5436304" cy="6199285"/>
            <a:chOff x="692696" y="813615"/>
            <a:chExt cx="5436304" cy="6199285"/>
          </a:xfrm>
        </p:grpSpPr>
        <p:cxnSp>
          <p:nvCxnSpPr>
            <p:cNvPr id="32" name="Straight Connector 31"/>
            <p:cNvCxnSpPr>
              <a:endCxn id="33" idx="1"/>
            </p:cNvCxnSpPr>
            <p:nvPr/>
          </p:nvCxnSpPr>
          <p:spPr>
            <a:xfrm flipV="1">
              <a:off x="1216780" y="1241616"/>
              <a:ext cx="4404051" cy="717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ight Arrow 32"/>
            <p:cNvSpPr/>
            <p:nvPr/>
          </p:nvSpPr>
          <p:spPr>
            <a:xfrm>
              <a:off x="5620831" y="1104326"/>
              <a:ext cx="508169" cy="274580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1400"/>
            </a:p>
          </p:txBody>
        </p:sp>
        <p:cxnSp>
          <p:nvCxnSpPr>
            <p:cNvPr id="34" name="Straight Connector 33"/>
            <p:cNvCxnSpPr/>
            <p:nvPr/>
          </p:nvCxnSpPr>
          <p:spPr>
            <a:xfrm flipH="1">
              <a:off x="729000" y="1236755"/>
              <a:ext cx="487780" cy="0"/>
            </a:xfrm>
            <a:prstGeom prst="line">
              <a:avLst/>
            </a:prstGeom>
            <a:ln w="317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ight Brace 34"/>
            <p:cNvSpPr/>
            <p:nvPr/>
          </p:nvSpPr>
          <p:spPr>
            <a:xfrm rot="5400000">
              <a:off x="3308974" y="-618137"/>
              <a:ext cx="219663" cy="4404052"/>
            </a:xfrm>
            <a:prstGeom prst="righ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PT" sz="140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924798" y="1673583"/>
              <a:ext cx="9992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800" dirty="0" smtClean="0">
                  <a:latin typeface="Arial" pitchFamily="34" charset="0"/>
                  <a:cs typeface="Arial" pitchFamily="34" charset="0"/>
                </a:rPr>
                <a:t>1000 </a:t>
              </a:r>
              <a:r>
                <a:rPr lang="pt-PT" sz="800" dirty="0" err="1" smtClean="0">
                  <a:latin typeface="Arial" pitchFamily="34" charset="0"/>
                  <a:cs typeface="Arial" pitchFamily="34" charset="0"/>
                </a:rPr>
                <a:t>bp</a:t>
              </a:r>
              <a:endParaRPr lang="pt-PT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76917" y="813615"/>
              <a:ext cx="2372765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sz="800" dirty="0" smtClean="0">
                  <a:latin typeface="Arial" pitchFamily="34" charset="0"/>
                  <a:cs typeface="Arial" pitchFamily="34" charset="0"/>
                </a:rPr>
                <a:t>GSVIVT01012547001 </a:t>
              </a:r>
              <a:r>
                <a:rPr lang="pt-PT" sz="800" dirty="0">
                  <a:latin typeface="Arial" pitchFamily="34" charset="0"/>
                  <a:cs typeface="Arial" pitchFamily="34" charset="0"/>
                </a:rPr>
                <a:t>- ABA-</a:t>
              </a:r>
              <a:r>
                <a:rPr lang="pt-PT" sz="800" dirty="0" err="1">
                  <a:latin typeface="Arial" pitchFamily="34" charset="0"/>
                  <a:cs typeface="Arial" pitchFamily="34" charset="0"/>
                </a:rPr>
                <a:t>responsive</a:t>
              </a:r>
              <a:r>
                <a:rPr lang="pt-PT" sz="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pt-PT" sz="800" dirty="0" err="1">
                  <a:latin typeface="Arial" pitchFamily="34" charset="0"/>
                  <a:cs typeface="Arial" pitchFamily="34" charset="0"/>
                </a:rPr>
                <a:t>protein</a:t>
              </a:r>
              <a:endParaRPr lang="pt-PT" sz="8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2780928" y="1075225"/>
              <a:ext cx="0" cy="344300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3212976" y="1075225"/>
              <a:ext cx="0" cy="344300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3561586" y="1075225"/>
              <a:ext cx="0" cy="344300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4077072" y="1075225"/>
              <a:ext cx="0" cy="344300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4437112" y="1075225"/>
              <a:ext cx="0" cy="344300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0" name="Group 109"/>
            <p:cNvGrpSpPr/>
            <p:nvPr/>
          </p:nvGrpSpPr>
          <p:grpSpPr>
            <a:xfrm>
              <a:off x="4490186" y="6749645"/>
              <a:ext cx="1018018" cy="263255"/>
              <a:chOff x="4499711" y="7111595"/>
              <a:chExt cx="1018018" cy="263255"/>
            </a:xfrm>
          </p:grpSpPr>
          <p:cxnSp>
            <p:nvCxnSpPr>
              <p:cNvPr id="43" name="Straight Connector 42"/>
              <p:cNvCxnSpPr/>
              <p:nvPr/>
            </p:nvCxnSpPr>
            <p:spPr>
              <a:xfrm flipH="1">
                <a:off x="4499711" y="7111595"/>
                <a:ext cx="3571" cy="261609"/>
              </a:xfrm>
              <a:prstGeom prst="line">
                <a:avLst/>
              </a:prstGeom>
              <a:ln w="63500">
                <a:solidFill>
                  <a:srgbClr val="3399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/>
              <p:cNvSpPr txBox="1"/>
              <p:nvPr/>
            </p:nvSpPr>
            <p:spPr>
              <a:xfrm>
                <a:off x="4509120" y="7113240"/>
                <a:ext cx="100860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PT" sz="1100" dirty="0" smtClean="0"/>
                  <a:t>ERF (GCC-Box)</a:t>
                </a:r>
                <a:endParaRPr lang="pt-PT" sz="1100" dirty="0"/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729000" y="2053630"/>
              <a:ext cx="5400000" cy="1040915"/>
              <a:chOff x="729000" y="1880464"/>
              <a:chExt cx="5400000" cy="1040915"/>
            </a:xfrm>
          </p:grpSpPr>
          <p:cxnSp>
            <p:nvCxnSpPr>
              <p:cNvPr id="46" name="Straight Connector 45"/>
              <p:cNvCxnSpPr>
                <a:endCxn id="47" idx="1"/>
              </p:cNvCxnSpPr>
              <p:nvPr/>
            </p:nvCxnSpPr>
            <p:spPr>
              <a:xfrm flipV="1">
                <a:off x="1216780" y="2307932"/>
                <a:ext cx="4404051" cy="661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Right Arrow 46"/>
              <p:cNvSpPr/>
              <p:nvPr/>
            </p:nvSpPr>
            <p:spPr>
              <a:xfrm>
                <a:off x="5620831" y="2181436"/>
                <a:ext cx="508169" cy="252991"/>
              </a:xfrm>
              <a:prstGeom prst="rightArrow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sz="1400"/>
              </a:p>
            </p:txBody>
          </p:sp>
          <p:cxnSp>
            <p:nvCxnSpPr>
              <p:cNvPr id="48" name="Straight Connector 47"/>
              <p:cNvCxnSpPr/>
              <p:nvPr/>
            </p:nvCxnSpPr>
            <p:spPr>
              <a:xfrm flipH="1">
                <a:off x="729000" y="2306476"/>
                <a:ext cx="487780" cy="0"/>
              </a:xfrm>
              <a:prstGeom prst="line">
                <a:avLst/>
              </a:prstGeom>
              <a:ln w="317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Right Brace 48"/>
              <p:cNvSpPr/>
              <p:nvPr/>
            </p:nvSpPr>
            <p:spPr>
              <a:xfrm rot="5400000">
                <a:off x="3317610" y="421267"/>
                <a:ext cx="202391" cy="4404052"/>
              </a:xfrm>
              <a:prstGeom prst="rightBrac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pt-PT" sz="1400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3092578" y="2705935"/>
                <a:ext cx="66103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800" dirty="0" smtClean="0">
                    <a:latin typeface="Arial" pitchFamily="34" charset="0"/>
                    <a:cs typeface="Arial" pitchFamily="34" charset="0"/>
                  </a:rPr>
                  <a:t>1000 </a:t>
                </a:r>
                <a:r>
                  <a:rPr lang="pt-PT" sz="800" dirty="0" err="1" smtClean="0">
                    <a:latin typeface="Arial" pitchFamily="34" charset="0"/>
                    <a:cs typeface="Arial" pitchFamily="34" charset="0"/>
                  </a:rPr>
                  <a:t>bp</a:t>
                </a:r>
                <a:endParaRPr lang="pt-PT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775811" y="1880464"/>
                <a:ext cx="1874231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PT" sz="800" dirty="0" smtClean="0">
                    <a:latin typeface="Arial" pitchFamily="34" charset="0"/>
                    <a:cs typeface="Arial" pitchFamily="34" charset="0"/>
                  </a:rPr>
                  <a:t>GSVIVT01020614001 </a:t>
                </a:r>
                <a:r>
                  <a:rPr lang="pt-PT" sz="800" dirty="0">
                    <a:latin typeface="Arial" pitchFamily="34" charset="0"/>
                    <a:cs typeface="Arial" pitchFamily="34" charset="0"/>
                  </a:rPr>
                  <a:t>- </a:t>
                </a:r>
                <a:r>
                  <a:rPr lang="pt-PT" sz="800" dirty="0" err="1">
                    <a:latin typeface="Arial" pitchFamily="34" charset="0"/>
                    <a:cs typeface="Arial" pitchFamily="34" charset="0"/>
                  </a:rPr>
                  <a:t>Glutaredoxin</a:t>
                </a:r>
                <a:endParaRPr lang="pt-PT" sz="800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2" name="Straight Connector 51"/>
              <p:cNvCxnSpPr/>
              <p:nvPr/>
            </p:nvCxnSpPr>
            <p:spPr>
              <a:xfrm>
                <a:off x="2030862" y="2142073"/>
                <a:ext cx="0" cy="317713"/>
              </a:xfrm>
              <a:prstGeom prst="line">
                <a:avLst/>
              </a:prstGeom>
              <a:ln w="63500">
                <a:solidFill>
                  <a:srgbClr val="3399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2315599" y="2142072"/>
                <a:ext cx="0" cy="317713"/>
              </a:xfrm>
              <a:prstGeom prst="line">
                <a:avLst/>
              </a:prstGeom>
              <a:ln w="63500">
                <a:solidFill>
                  <a:srgbClr val="3399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2478734" y="2142557"/>
                <a:ext cx="0" cy="317713"/>
              </a:xfrm>
              <a:prstGeom prst="line">
                <a:avLst/>
              </a:prstGeom>
              <a:ln w="63500">
                <a:solidFill>
                  <a:srgbClr val="3399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2770131" y="2140137"/>
                <a:ext cx="0" cy="317713"/>
              </a:xfrm>
              <a:prstGeom prst="line">
                <a:avLst/>
              </a:prstGeom>
              <a:ln w="63500">
                <a:solidFill>
                  <a:srgbClr val="3399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2856654" y="2142071"/>
                <a:ext cx="0" cy="317713"/>
              </a:xfrm>
              <a:prstGeom prst="line">
                <a:avLst/>
              </a:prstGeom>
              <a:ln w="63500">
                <a:solidFill>
                  <a:srgbClr val="3399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2924798" y="2140136"/>
                <a:ext cx="0" cy="317713"/>
              </a:xfrm>
              <a:prstGeom prst="line">
                <a:avLst/>
              </a:prstGeom>
              <a:ln w="63500">
                <a:solidFill>
                  <a:srgbClr val="3399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9" name="Straight Connector 58"/>
            <p:cNvCxnSpPr>
              <a:endCxn id="60" idx="1"/>
            </p:cNvCxnSpPr>
            <p:nvPr/>
          </p:nvCxnSpPr>
          <p:spPr>
            <a:xfrm flipV="1">
              <a:off x="1219358" y="3705545"/>
              <a:ext cx="4401740" cy="66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ight Arrow 59"/>
            <p:cNvSpPr/>
            <p:nvPr/>
          </p:nvSpPr>
          <p:spPr>
            <a:xfrm>
              <a:off x="5621098" y="3579109"/>
              <a:ext cx="507902" cy="252871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1400"/>
            </a:p>
          </p:txBody>
        </p:sp>
        <p:cxnSp>
          <p:nvCxnSpPr>
            <p:cNvPr id="61" name="Straight Connector 60"/>
            <p:cNvCxnSpPr/>
            <p:nvPr/>
          </p:nvCxnSpPr>
          <p:spPr>
            <a:xfrm flipH="1">
              <a:off x="729000" y="3706554"/>
              <a:ext cx="487523" cy="0"/>
            </a:xfrm>
            <a:prstGeom prst="line">
              <a:avLst/>
            </a:prstGeom>
            <a:ln w="317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Right Brace 61"/>
            <p:cNvSpPr/>
            <p:nvPr/>
          </p:nvSpPr>
          <p:spPr>
            <a:xfrm rot="5400000">
              <a:off x="3319080" y="1819886"/>
              <a:ext cx="202295" cy="4401741"/>
            </a:xfrm>
            <a:prstGeom prst="righ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PT" sz="140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094172" y="4103358"/>
              <a:ext cx="66068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800" dirty="0" smtClean="0">
                  <a:latin typeface="Arial" pitchFamily="34" charset="0"/>
                  <a:cs typeface="Arial" pitchFamily="34" charset="0"/>
                </a:rPr>
                <a:t>1000 </a:t>
              </a:r>
              <a:r>
                <a:rPr lang="pt-PT" sz="800" dirty="0" err="1" smtClean="0">
                  <a:latin typeface="Arial" pitchFamily="34" charset="0"/>
                  <a:cs typeface="Arial" pitchFamily="34" charset="0"/>
                </a:rPr>
                <a:t>bp</a:t>
              </a:r>
              <a:endParaRPr lang="pt-PT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775881" y="3277766"/>
              <a:ext cx="2401619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sz="800" dirty="0" smtClean="0">
                  <a:latin typeface="Arial" pitchFamily="34" charset="0"/>
                  <a:cs typeface="Arial" pitchFamily="34" charset="0"/>
                </a:rPr>
                <a:t>GSVIVT01000325001 </a:t>
              </a:r>
              <a:r>
                <a:rPr lang="pt-PT" sz="800" dirty="0">
                  <a:latin typeface="Arial" pitchFamily="34" charset="0"/>
                  <a:cs typeface="Arial" pitchFamily="34" charset="0"/>
                </a:rPr>
                <a:t>- ABA-</a:t>
              </a:r>
              <a:r>
                <a:rPr lang="pt-PT" sz="800" dirty="0" err="1">
                  <a:latin typeface="Arial" pitchFamily="34" charset="0"/>
                  <a:cs typeface="Arial" pitchFamily="34" charset="0"/>
                </a:rPr>
                <a:t>responsive</a:t>
              </a:r>
              <a:r>
                <a:rPr lang="pt-PT" sz="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pt-PT" sz="800" dirty="0" err="1">
                  <a:latin typeface="Arial" pitchFamily="34" charset="0"/>
                  <a:cs typeface="Arial" pitchFamily="34" charset="0"/>
                </a:rPr>
                <a:t>protein</a:t>
              </a:r>
              <a:r>
                <a:rPr lang="pt-PT" sz="800" dirty="0" smtClean="0">
                  <a:latin typeface="Arial" pitchFamily="34" charset="0"/>
                  <a:cs typeface="Arial" pitchFamily="34" charset="0"/>
                </a:rPr>
                <a:t> </a:t>
              </a:r>
              <a:endParaRPr lang="pt-PT" sz="8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5" name="Straight Connector 64"/>
            <p:cNvCxnSpPr/>
            <p:nvPr/>
          </p:nvCxnSpPr>
          <p:spPr>
            <a:xfrm>
              <a:off x="2107602" y="3554886"/>
              <a:ext cx="0" cy="31707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2852936" y="3554886"/>
              <a:ext cx="0" cy="31707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3794968" y="3554886"/>
              <a:ext cx="0" cy="31707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4481866" y="3554886"/>
              <a:ext cx="0" cy="31707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4516939" y="3554886"/>
              <a:ext cx="0" cy="31707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5301208" y="3554886"/>
              <a:ext cx="0" cy="31707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5482023" y="3554886"/>
              <a:ext cx="0" cy="31707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>
              <a:endCxn id="74" idx="1"/>
            </p:cNvCxnSpPr>
            <p:nvPr/>
          </p:nvCxnSpPr>
          <p:spPr>
            <a:xfrm flipV="1">
              <a:off x="1219358" y="4889772"/>
              <a:ext cx="4401740" cy="66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Right Arrow 73"/>
            <p:cNvSpPr/>
            <p:nvPr/>
          </p:nvSpPr>
          <p:spPr>
            <a:xfrm>
              <a:off x="5621098" y="4762986"/>
              <a:ext cx="507902" cy="253572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1400"/>
            </a:p>
          </p:txBody>
        </p:sp>
        <p:cxnSp>
          <p:nvCxnSpPr>
            <p:cNvPr id="75" name="Straight Connector 74"/>
            <p:cNvCxnSpPr/>
            <p:nvPr/>
          </p:nvCxnSpPr>
          <p:spPr>
            <a:xfrm flipH="1">
              <a:off x="729000" y="4890785"/>
              <a:ext cx="487523" cy="0"/>
            </a:xfrm>
            <a:prstGeom prst="line">
              <a:avLst/>
            </a:prstGeom>
            <a:ln w="317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ight Brace 75"/>
            <p:cNvSpPr/>
            <p:nvPr/>
          </p:nvSpPr>
          <p:spPr>
            <a:xfrm rot="5400000">
              <a:off x="3318800" y="3004987"/>
              <a:ext cx="202856" cy="4401741"/>
            </a:xfrm>
            <a:prstGeom prst="righ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PT" sz="140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094172" y="5288689"/>
              <a:ext cx="66068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800" dirty="0" smtClean="0">
                  <a:latin typeface="Arial" pitchFamily="34" charset="0"/>
                  <a:cs typeface="Arial" pitchFamily="34" charset="0"/>
                </a:rPr>
                <a:t>1000 </a:t>
              </a:r>
              <a:r>
                <a:rPr lang="pt-PT" sz="800" dirty="0" err="1" smtClean="0">
                  <a:latin typeface="Arial" pitchFamily="34" charset="0"/>
                  <a:cs typeface="Arial" pitchFamily="34" charset="0"/>
                </a:rPr>
                <a:t>bp</a:t>
              </a:r>
              <a:endParaRPr lang="pt-PT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773046" y="4463802"/>
              <a:ext cx="1628972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sz="800" dirty="0" smtClean="0">
                  <a:latin typeface="Arial" pitchFamily="34" charset="0"/>
                  <a:cs typeface="Arial" pitchFamily="34" charset="0"/>
                </a:rPr>
                <a:t>GSVIVT01015449001 </a:t>
              </a:r>
              <a:r>
                <a:rPr lang="pt-PT" sz="800" dirty="0">
                  <a:latin typeface="Arial" pitchFamily="34" charset="0"/>
                  <a:cs typeface="Arial" pitchFamily="34" charset="0"/>
                </a:rPr>
                <a:t>- IAA16</a:t>
              </a:r>
              <a:r>
                <a:rPr lang="pt-PT" sz="800" dirty="0" smtClean="0">
                  <a:latin typeface="Arial" pitchFamily="34" charset="0"/>
                  <a:cs typeface="Arial" pitchFamily="34" charset="0"/>
                </a:rPr>
                <a:t>  </a:t>
              </a:r>
              <a:endParaRPr lang="pt-PT" sz="8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9" name="Straight Connector 78"/>
            <p:cNvCxnSpPr/>
            <p:nvPr/>
          </p:nvCxnSpPr>
          <p:spPr>
            <a:xfrm>
              <a:off x="1295571" y="4734369"/>
              <a:ext cx="0" cy="31795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2132856" y="4734369"/>
              <a:ext cx="0" cy="31795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2204864" y="4734369"/>
              <a:ext cx="0" cy="31795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2564904" y="4734369"/>
              <a:ext cx="0" cy="31795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2901134" y="4734369"/>
              <a:ext cx="0" cy="31795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>
              <a:off x="3020200" y="4734369"/>
              <a:ext cx="0" cy="31795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3314134" y="4734369"/>
              <a:ext cx="0" cy="31795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3476058" y="4734369"/>
              <a:ext cx="0" cy="31795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3558730" y="4734369"/>
              <a:ext cx="0" cy="31795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4569223" y="4734369"/>
              <a:ext cx="0" cy="31795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4713239" y="4734369"/>
              <a:ext cx="0" cy="317958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>
              <a:endCxn id="92" idx="1"/>
            </p:cNvCxnSpPr>
            <p:nvPr/>
          </p:nvCxnSpPr>
          <p:spPr>
            <a:xfrm flipV="1">
              <a:off x="1183054" y="6179784"/>
              <a:ext cx="4401740" cy="65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Right Arrow 91"/>
            <p:cNvSpPr/>
            <p:nvPr/>
          </p:nvSpPr>
          <p:spPr>
            <a:xfrm>
              <a:off x="5584794" y="6053539"/>
              <a:ext cx="507902" cy="252489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1400"/>
            </a:p>
          </p:txBody>
        </p:sp>
        <p:cxnSp>
          <p:nvCxnSpPr>
            <p:cNvPr id="93" name="Straight Connector 92"/>
            <p:cNvCxnSpPr/>
            <p:nvPr/>
          </p:nvCxnSpPr>
          <p:spPr>
            <a:xfrm flipH="1">
              <a:off x="692696" y="6179405"/>
              <a:ext cx="487523" cy="0"/>
            </a:xfrm>
            <a:prstGeom prst="line">
              <a:avLst/>
            </a:prstGeom>
            <a:ln w="317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ight Brace 93"/>
            <p:cNvSpPr/>
            <p:nvPr/>
          </p:nvSpPr>
          <p:spPr>
            <a:xfrm rot="5400000">
              <a:off x="3282929" y="4293648"/>
              <a:ext cx="201989" cy="4401741"/>
            </a:xfrm>
            <a:prstGeom prst="righ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PT" sz="140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2940052" y="6576997"/>
              <a:ext cx="8942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800" dirty="0" smtClean="0">
                  <a:latin typeface="Arial" pitchFamily="34" charset="0"/>
                  <a:cs typeface="Arial" pitchFamily="34" charset="0"/>
                </a:rPr>
                <a:t>1000 </a:t>
              </a:r>
              <a:r>
                <a:rPr lang="pt-PT" sz="800" dirty="0" err="1" smtClean="0">
                  <a:latin typeface="Arial" pitchFamily="34" charset="0"/>
                  <a:cs typeface="Arial" pitchFamily="34" charset="0"/>
                </a:rPr>
                <a:t>bp</a:t>
              </a:r>
              <a:endParaRPr lang="pt-PT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736742" y="5751019"/>
              <a:ext cx="2489784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sz="800" dirty="0" smtClean="0">
                  <a:latin typeface="Arial" pitchFamily="34" charset="0"/>
                  <a:cs typeface="Arial" pitchFamily="34" charset="0"/>
                </a:rPr>
                <a:t>GSVIVT01027772001 </a:t>
              </a:r>
              <a:r>
                <a:rPr lang="pt-PT" sz="800" dirty="0">
                  <a:latin typeface="Arial" pitchFamily="34" charset="0"/>
                  <a:cs typeface="Arial" pitchFamily="34" charset="0"/>
                </a:rPr>
                <a:t>- </a:t>
              </a:r>
              <a:r>
                <a:rPr lang="pt-PT" sz="800" dirty="0" err="1">
                  <a:latin typeface="Arial" pitchFamily="34" charset="0"/>
                  <a:cs typeface="Arial" pitchFamily="34" charset="0"/>
                </a:rPr>
                <a:t>Ethylene</a:t>
              </a:r>
              <a:r>
                <a:rPr lang="pt-PT" sz="800" dirty="0">
                  <a:latin typeface="Arial" pitchFamily="34" charset="0"/>
                  <a:cs typeface="Arial" pitchFamily="34" charset="0"/>
                </a:rPr>
                <a:t> response factor </a:t>
              </a:r>
              <a:r>
                <a:rPr lang="pt-PT" sz="800" dirty="0" smtClean="0">
                  <a:latin typeface="Arial" pitchFamily="34" charset="0"/>
                  <a:cs typeface="Arial" pitchFamily="34" charset="0"/>
                </a:rPr>
                <a:t> </a:t>
              </a:r>
              <a:endParaRPr lang="pt-PT" sz="8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7" name="Straight Connector 96"/>
            <p:cNvCxnSpPr/>
            <p:nvPr/>
          </p:nvCxnSpPr>
          <p:spPr>
            <a:xfrm>
              <a:off x="2806306" y="6027589"/>
              <a:ext cx="0" cy="316599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3232729" y="6027589"/>
              <a:ext cx="0" cy="316599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3349838" y="6027589"/>
              <a:ext cx="0" cy="316599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4070759" y="6027589"/>
              <a:ext cx="0" cy="316599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4294888" y="6027589"/>
              <a:ext cx="0" cy="316599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4359753" y="6027589"/>
              <a:ext cx="0" cy="316599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4482918" y="6027589"/>
              <a:ext cx="0" cy="316599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4618651" y="6027589"/>
              <a:ext cx="0" cy="316599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4725133" y="6027589"/>
              <a:ext cx="0" cy="316599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4818570" y="6027589"/>
              <a:ext cx="0" cy="316599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5336912" y="6027589"/>
              <a:ext cx="0" cy="316599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5445719" y="6027589"/>
              <a:ext cx="0" cy="316599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5525027" y="6027589"/>
              <a:ext cx="0" cy="316599"/>
            </a:xfrm>
            <a:prstGeom prst="line">
              <a:avLst/>
            </a:prstGeom>
            <a:ln w="63500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274508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190</Words>
  <Application>Microsoft Office PowerPoint</Application>
  <PresentationFormat>A4 Paper (210x297 mm)</PresentationFormat>
  <Paragraphs>16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João Lucas Fidalgo Coito</dc:creator>
  <cp:lastModifiedBy>rocheta</cp:lastModifiedBy>
  <cp:revision>20</cp:revision>
  <dcterms:created xsi:type="dcterms:W3CDTF">2013-07-08T12:44:51Z</dcterms:created>
  <dcterms:modified xsi:type="dcterms:W3CDTF">2013-09-04T10:22:01Z</dcterms:modified>
</cp:coreProperties>
</file>